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316" r:id="rId5"/>
    <p:sldId id="290" r:id="rId6"/>
    <p:sldId id="291" r:id="rId7"/>
    <p:sldId id="297" r:id="rId8"/>
    <p:sldId id="298" r:id="rId9"/>
    <p:sldId id="299" r:id="rId10"/>
    <p:sldId id="300" r:id="rId11"/>
    <p:sldId id="302" r:id="rId12"/>
    <p:sldId id="314" r:id="rId13"/>
    <p:sldId id="303" r:id="rId14"/>
    <p:sldId id="304" r:id="rId15"/>
    <p:sldId id="305" r:id="rId16"/>
    <p:sldId id="301" r:id="rId17"/>
    <p:sldId id="307" r:id="rId18"/>
    <p:sldId id="310" r:id="rId19"/>
    <p:sldId id="309" r:id="rId20"/>
    <p:sldId id="308" r:id="rId21"/>
    <p:sldId id="311" r:id="rId22"/>
    <p:sldId id="312" r:id="rId23"/>
    <p:sldId id="313" r:id="rId24"/>
    <p:sldId id="289" r:id="rId25"/>
    <p:sldId id="315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7" autoAdjust="0"/>
    <p:restoredTop sz="93936" autoAdjust="0"/>
  </p:normalViewPr>
  <p:slideViewPr>
    <p:cSldViewPr snapToGrid="0">
      <p:cViewPr varScale="1">
        <p:scale>
          <a:sx n="68" d="100"/>
          <a:sy n="68" d="100"/>
        </p:scale>
        <p:origin x="103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F9B2C-2C5F-4904-95CF-4E0B84A992BB}" type="datetimeFigureOut">
              <a:rPr lang="pl-PL" smtClean="0"/>
              <a:t>17.01.2023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5B532-5C5C-45CD-A7F3-1A6B83C840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534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5B532-5C5C-45CD-A7F3-1A6B83C8407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125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F5B532-5C5C-45CD-A7F3-1A6B83C8407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21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EBBBFE7-6238-439C-996F-28797E46C5D7}"/>
              </a:ext>
            </a:extLst>
          </p:cNvPr>
          <p:cNvSpPr/>
          <p:nvPr userDrawn="1"/>
        </p:nvSpPr>
        <p:spPr bwMode="auto">
          <a:xfrm>
            <a:off x="-26291" y="5563892"/>
            <a:ext cx="12331945" cy="1348538"/>
          </a:xfrm>
          <a:custGeom>
            <a:avLst/>
            <a:gdLst>
              <a:gd name="connsiteX0" fmla="*/ 0 w 12268200"/>
              <a:gd name="connsiteY0" fmla="*/ 0 h 1251857"/>
              <a:gd name="connsiteX1" fmla="*/ 12268200 w 12268200"/>
              <a:gd name="connsiteY1" fmla="*/ 0 h 1251857"/>
              <a:gd name="connsiteX2" fmla="*/ 12268200 w 12268200"/>
              <a:gd name="connsiteY2" fmla="*/ 1251857 h 1251857"/>
              <a:gd name="connsiteX3" fmla="*/ 0 w 12268200"/>
              <a:gd name="connsiteY3" fmla="*/ 1251857 h 1251857"/>
              <a:gd name="connsiteX4" fmla="*/ 0 w 12268200"/>
              <a:gd name="connsiteY4" fmla="*/ 0 h 1251857"/>
              <a:gd name="connsiteX0" fmla="*/ 0 w 12268200"/>
              <a:gd name="connsiteY0" fmla="*/ 664029 h 1915886"/>
              <a:gd name="connsiteX1" fmla="*/ 12257315 w 12268200"/>
              <a:gd name="connsiteY1" fmla="*/ 0 h 1915886"/>
              <a:gd name="connsiteX2" fmla="*/ 12268200 w 12268200"/>
              <a:gd name="connsiteY2" fmla="*/ 1915886 h 1915886"/>
              <a:gd name="connsiteX3" fmla="*/ 0 w 12268200"/>
              <a:gd name="connsiteY3" fmla="*/ 1915886 h 1915886"/>
              <a:gd name="connsiteX4" fmla="*/ 0 w 12268200"/>
              <a:gd name="connsiteY4" fmla="*/ 664029 h 1915886"/>
              <a:gd name="connsiteX0" fmla="*/ 43543 w 12268200"/>
              <a:gd name="connsiteY0" fmla="*/ 478972 h 1915886"/>
              <a:gd name="connsiteX1" fmla="*/ 12257315 w 12268200"/>
              <a:gd name="connsiteY1" fmla="*/ 0 h 1915886"/>
              <a:gd name="connsiteX2" fmla="*/ 12268200 w 12268200"/>
              <a:gd name="connsiteY2" fmla="*/ 1915886 h 1915886"/>
              <a:gd name="connsiteX3" fmla="*/ 0 w 12268200"/>
              <a:gd name="connsiteY3" fmla="*/ 1915886 h 1915886"/>
              <a:gd name="connsiteX4" fmla="*/ 43543 w 12268200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32657 w 12224657"/>
              <a:gd name="connsiteY3" fmla="*/ 1894114 h 1915886"/>
              <a:gd name="connsiteX4" fmla="*/ 0 w 12224657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87085 w 12224657"/>
              <a:gd name="connsiteY3" fmla="*/ 1295400 h 1915886"/>
              <a:gd name="connsiteX4" fmla="*/ 0 w 12224657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21771 w 12224657"/>
              <a:gd name="connsiteY3" fmla="*/ 1567542 h 1915886"/>
              <a:gd name="connsiteX4" fmla="*/ 0 w 12224657"/>
              <a:gd name="connsiteY4" fmla="*/ 478972 h 1915886"/>
              <a:gd name="connsiteX0" fmla="*/ 0 w 12235542"/>
              <a:gd name="connsiteY0" fmla="*/ 478972 h 1567542"/>
              <a:gd name="connsiteX1" fmla="*/ 12213772 w 12235542"/>
              <a:gd name="connsiteY1" fmla="*/ 0 h 1567542"/>
              <a:gd name="connsiteX2" fmla="*/ 12235542 w 12235542"/>
              <a:gd name="connsiteY2" fmla="*/ 1110344 h 1567542"/>
              <a:gd name="connsiteX3" fmla="*/ 21771 w 12235542"/>
              <a:gd name="connsiteY3" fmla="*/ 1567542 h 1567542"/>
              <a:gd name="connsiteX4" fmla="*/ 0 w 12235542"/>
              <a:gd name="connsiteY4" fmla="*/ 478972 h 1567542"/>
              <a:gd name="connsiteX0" fmla="*/ 0 w 12214819"/>
              <a:gd name="connsiteY0" fmla="*/ 478972 h 1600201"/>
              <a:gd name="connsiteX1" fmla="*/ 12213772 w 12214819"/>
              <a:gd name="connsiteY1" fmla="*/ 0 h 1600201"/>
              <a:gd name="connsiteX2" fmla="*/ 12213771 w 12214819"/>
              <a:gd name="connsiteY2" fmla="*/ 1600201 h 1600201"/>
              <a:gd name="connsiteX3" fmla="*/ 21771 w 12214819"/>
              <a:gd name="connsiteY3" fmla="*/ 1567542 h 1600201"/>
              <a:gd name="connsiteX4" fmla="*/ 0 w 12214819"/>
              <a:gd name="connsiteY4" fmla="*/ 478972 h 1600201"/>
              <a:gd name="connsiteX0" fmla="*/ 0 w 12225140"/>
              <a:gd name="connsiteY0" fmla="*/ 489858 h 1611087"/>
              <a:gd name="connsiteX1" fmla="*/ 12224658 w 12225140"/>
              <a:gd name="connsiteY1" fmla="*/ 0 h 1611087"/>
              <a:gd name="connsiteX2" fmla="*/ 12213771 w 12225140"/>
              <a:gd name="connsiteY2" fmla="*/ 1611087 h 1611087"/>
              <a:gd name="connsiteX3" fmla="*/ 21771 w 12225140"/>
              <a:gd name="connsiteY3" fmla="*/ 1578428 h 1611087"/>
              <a:gd name="connsiteX4" fmla="*/ 0 w 12225140"/>
              <a:gd name="connsiteY4" fmla="*/ 489858 h 1611087"/>
              <a:gd name="connsiteX0" fmla="*/ 10886 w 12203369"/>
              <a:gd name="connsiteY0" fmla="*/ 489858 h 1611087"/>
              <a:gd name="connsiteX1" fmla="*/ 12202887 w 12203369"/>
              <a:gd name="connsiteY1" fmla="*/ 0 h 1611087"/>
              <a:gd name="connsiteX2" fmla="*/ 12192000 w 12203369"/>
              <a:gd name="connsiteY2" fmla="*/ 1611087 h 1611087"/>
              <a:gd name="connsiteX3" fmla="*/ 0 w 12203369"/>
              <a:gd name="connsiteY3" fmla="*/ 1578428 h 1611087"/>
              <a:gd name="connsiteX4" fmla="*/ 10886 w 12203369"/>
              <a:gd name="connsiteY4" fmla="*/ 489858 h 1611087"/>
              <a:gd name="connsiteX0" fmla="*/ 10886 w 12203933"/>
              <a:gd name="connsiteY0" fmla="*/ 489858 h 1621973"/>
              <a:gd name="connsiteX1" fmla="*/ 12202887 w 12203933"/>
              <a:gd name="connsiteY1" fmla="*/ 0 h 1621973"/>
              <a:gd name="connsiteX2" fmla="*/ 12202876 w 12203933"/>
              <a:gd name="connsiteY2" fmla="*/ 1621973 h 1621973"/>
              <a:gd name="connsiteX3" fmla="*/ 0 w 12203933"/>
              <a:gd name="connsiteY3" fmla="*/ 1578428 h 1621973"/>
              <a:gd name="connsiteX4" fmla="*/ 10886 w 12203933"/>
              <a:gd name="connsiteY4" fmla="*/ 489858 h 1621973"/>
              <a:gd name="connsiteX0" fmla="*/ 10886 w 12224628"/>
              <a:gd name="connsiteY0" fmla="*/ 489858 h 1621973"/>
              <a:gd name="connsiteX1" fmla="*/ 12202887 w 12224628"/>
              <a:gd name="connsiteY1" fmla="*/ 0 h 1621973"/>
              <a:gd name="connsiteX2" fmla="*/ 12224628 w 12224628"/>
              <a:gd name="connsiteY2" fmla="*/ 1621973 h 1621973"/>
              <a:gd name="connsiteX3" fmla="*/ 0 w 12224628"/>
              <a:gd name="connsiteY3" fmla="*/ 1578428 h 1621973"/>
              <a:gd name="connsiteX4" fmla="*/ 10886 w 12224628"/>
              <a:gd name="connsiteY4" fmla="*/ 489858 h 1621973"/>
              <a:gd name="connsiteX0" fmla="*/ 10886 w 12209259"/>
              <a:gd name="connsiteY0" fmla="*/ 489858 h 1621973"/>
              <a:gd name="connsiteX1" fmla="*/ 12202887 w 12209259"/>
              <a:gd name="connsiteY1" fmla="*/ 0 h 1621973"/>
              <a:gd name="connsiteX2" fmla="*/ 12209259 w 12209259"/>
              <a:gd name="connsiteY2" fmla="*/ 1621973 h 1621973"/>
              <a:gd name="connsiteX3" fmla="*/ 0 w 12209259"/>
              <a:gd name="connsiteY3" fmla="*/ 1578428 h 1621973"/>
              <a:gd name="connsiteX4" fmla="*/ 10886 w 12209259"/>
              <a:gd name="connsiteY4" fmla="*/ 489858 h 1621973"/>
              <a:gd name="connsiteX0" fmla="*/ 0 w 12213741"/>
              <a:gd name="connsiteY0" fmla="*/ 489858 h 1621973"/>
              <a:gd name="connsiteX1" fmla="*/ 12207369 w 12213741"/>
              <a:gd name="connsiteY1" fmla="*/ 0 h 1621973"/>
              <a:gd name="connsiteX2" fmla="*/ 12213741 w 12213741"/>
              <a:gd name="connsiteY2" fmla="*/ 1621973 h 1621973"/>
              <a:gd name="connsiteX3" fmla="*/ 4482 w 12213741"/>
              <a:gd name="connsiteY3" fmla="*/ 1578428 h 1621973"/>
              <a:gd name="connsiteX4" fmla="*/ 0 w 12213741"/>
              <a:gd name="connsiteY4" fmla="*/ 489858 h 16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3741" h="1621973">
                <a:moveTo>
                  <a:pt x="0" y="489858"/>
                </a:moveTo>
                <a:lnTo>
                  <a:pt x="12207369" y="0"/>
                </a:lnTo>
                <a:cubicBezTo>
                  <a:pt x="12210997" y="638629"/>
                  <a:pt x="12210113" y="983344"/>
                  <a:pt x="12213741" y="1621973"/>
                </a:cubicBezTo>
                <a:lnTo>
                  <a:pt x="4482" y="1578428"/>
                </a:lnTo>
                <a:lnTo>
                  <a:pt x="0" y="489858"/>
                </a:lnTo>
                <a:close/>
              </a:path>
            </a:pathLst>
          </a:cu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04BEA41-81B5-47D3-B125-CCFB93B45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83" y="7184475"/>
            <a:ext cx="1387170" cy="43690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EBF416E-CD12-42A4-A82D-DF6C200DDDCA}"/>
              </a:ext>
            </a:extLst>
          </p:cNvPr>
          <p:cNvSpPr txBox="1">
            <a:spLocks/>
          </p:cNvSpPr>
          <p:nvPr userDrawn="1"/>
        </p:nvSpPr>
        <p:spPr>
          <a:xfrm>
            <a:off x="552636" y="7117400"/>
            <a:ext cx="2663060" cy="320264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pl-PL" sz="1200" kern="0" dirty="0">
                <a:solidFill>
                  <a:schemeClr val="accent2"/>
                </a:solidFill>
              </a:rPr>
              <a:t>konflikt</a:t>
            </a:r>
            <a:r>
              <a:rPr lang="pl-PL" sz="1200" kern="0" dirty="0">
                <a:solidFill>
                  <a:schemeClr val="tx1"/>
                </a:solidFill>
              </a:rPr>
              <a:t>serologiczny.pl</a:t>
            </a:r>
            <a:endParaRPr 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1462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11635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324328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3941448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8587893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4812063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4694349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910128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3495270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3979152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8998782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3288251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9791008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0545851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EBBBFE7-6238-439C-996F-28797E46C5D7}"/>
              </a:ext>
            </a:extLst>
          </p:cNvPr>
          <p:cNvSpPr/>
          <p:nvPr userDrawn="1"/>
        </p:nvSpPr>
        <p:spPr bwMode="auto">
          <a:xfrm>
            <a:off x="-26291" y="5563892"/>
            <a:ext cx="12331945" cy="1348538"/>
          </a:xfrm>
          <a:custGeom>
            <a:avLst/>
            <a:gdLst>
              <a:gd name="connsiteX0" fmla="*/ 0 w 12268200"/>
              <a:gd name="connsiteY0" fmla="*/ 0 h 1251857"/>
              <a:gd name="connsiteX1" fmla="*/ 12268200 w 12268200"/>
              <a:gd name="connsiteY1" fmla="*/ 0 h 1251857"/>
              <a:gd name="connsiteX2" fmla="*/ 12268200 w 12268200"/>
              <a:gd name="connsiteY2" fmla="*/ 1251857 h 1251857"/>
              <a:gd name="connsiteX3" fmla="*/ 0 w 12268200"/>
              <a:gd name="connsiteY3" fmla="*/ 1251857 h 1251857"/>
              <a:gd name="connsiteX4" fmla="*/ 0 w 12268200"/>
              <a:gd name="connsiteY4" fmla="*/ 0 h 1251857"/>
              <a:gd name="connsiteX0" fmla="*/ 0 w 12268200"/>
              <a:gd name="connsiteY0" fmla="*/ 664029 h 1915886"/>
              <a:gd name="connsiteX1" fmla="*/ 12257315 w 12268200"/>
              <a:gd name="connsiteY1" fmla="*/ 0 h 1915886"/>
              <a:gd name="connsiteX2" fmla="*/ 12268200 w 12268200"/>
              <a:gd name="connsiteY2" fmla="*/ 1915886 h 1915886"/>
              <a:gd name="connsiteX3" fmla="*/ 0 w 12268200"/>
              <a:gd name="connsiteY3" fmla="*/ 1915886 h 1915886"/>
              <a:gd name="connsiteX4" fmla="*/ 0 w 12268200"/>
              <a:gd name="connsiteY4" fmla="*/ 664029 h 1915886"/>
              <a:gd name="connsiteX0" fmla="*/ 43543 w 12268200"/>
              <a:gd name="connsiteY0" fmla="*/ 478972 h 1915886"/>
              <a:gd name="connsiteX1" fmla="*/ 12257315 w 12268200"/>
              <a:gd name="connsiteY1" fmla="*/ 0 h 1915886"/>
              <a:gd name="connsiteX2" fmla="*/ 12268200 w 12268200"/>
              <a:gd name="connsiteY2" fmla="*/ 1915886 h 1915886"/>
              <a:gd name="connsiteX3" fmla="*/ 0 w 12268200"/>
              <a:gd name="connsiteY3" fmla="*/ 1915886 h 1915886"/>
              <a:gd name="connsiteX4" fmla="*/ 43543 w 12268200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32657 w 12224657"/>
              <a:gd name="connsiteY3" fmla="*/ 1894114 h 1915886"/>
              <a:gd name="connsiteX4" fmla="*/ 0 w 12224657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87085 w 12224657"/>
              <a:gd name="connsiteY3" fmla="*/ 1295400 h 1915886"/>
              <a:gd name="connsiteX4" fmla="*/ 0 w 12224657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21771 w 12224657"/>
              <a:gd name="connsiteY3" fmla="*/ 1567542 h 1915886"/>
              <a:gd name="connsiteX4" fmla="*/ 0 w 12224657"/>
              <a:gd name="connsiteY4" fmla="*/ 478972 h 1915886"/>
              <a:gd name="connsiteX0" fmla="*/ 0 w 12235542"/>
              <a:gd name="connsiteY0" fmla="*/ 478972 h 1567542"/>
              <a:gd name="connsiteX1" fmla="*/ 12213772 w 12235542"/>
              <a:gd name="connsiteY1" fmla="*/ 0 h 1567542"/>
              <a:gd name="connsiteX2" fmla="*/ 12235542 w 12235542"/>
              <a:gd name="connsiteY2" fmla="*/ 1110344 h 1567542"/>
              <a:gd name="connsiteX3" fmla="*/ 21771 w 12235542"/>
              <a:gd name="connsiteY3" fmla="*/ 1567542 h 1567542"/>
              <a:gd name="connsiteX4" fmla="*/ 0 w 12235542"/>
              <a:gd name="connsiteY4" fmla="*/ 478972 h 1567542"/>
              <a:gd name="connsiteX0" fmla="*/ 0 w 12214819"/>
              <a:gd name="connsiteY0" fmla="*/ 478972 h 1600201"/>
              <a:gd name="connsiteX1" fmla="*/ 12213772 w 12214819"/>
              <a:gd name="connsiteY1" fmla="*/ 0 h 1600201"/>
              <a:gd name="connsiteX2" fmla="*/ 12213771 w 12214819"/>
              <a:gd name="connsiteY2" fmla="*/ 1600201 h 1600201"/>
              <a:gd name="connsiteX3" fmla="*/ 21771 w 12214819"/>
              <a:gd name="connsiteY3" fmla="*/ 1567542 h 1600201"/>
              <a:gd name="connsiteX4" fmla="*/ 0 w 12214819"/>
              <a:gd name="connsiteY4" fmla="*/ 478972 h 1600201"/>
              <a:gd name="connsiteX0" fmla="*/ 0 w 12225140"/>
              <a:gd name="connsiteY0" fmla="*/ 489858 h 1611087"/>
              <a:gd name="connsiteX1" fmla="*/ 12224658 w 12225140"/>
              <a:gd name="connsiteY1" fmla="*/ 0 h 1611087"/>
              <a:gd name="connsiteX2" fmla="*/ 12213771 w 12225140"/>
              <a:gd name="connsiteY2" fmla="*/ 1611087 h 1611087"/>
              <a:gd name="connsiteX3" fmla="*/ 21771 w 12225140"/>
              <a:gd name="connsiteY3" fmla="*/ 1578428 h 1611087"/>
              <a:gd name="connsiteX4" fmla="*/ 0 w 12225140"/>
              <a:gd name="connsiteY4" fmla="*/ 489858 h 1611087"/>
              <a:gd name="connsiteX0" fmla="*/ 10886 w 12203369"/>
              <a:gd name="connsiteY0" fmla="*/ 489858 h 1611087"/>
              <a:gd name="connsiteX1" fmla="*/ 12202887 w 12203369"/>
              <a:gd name="connsiteY1" fmla="*/ 0 h 1611087"/>
              <a:gd name="connsiteX2" fmla="*/ 12192000 w 12203369"/>
              <a:gd name="connsiteY2" fmla="*/ 1611087 h 1611087"/>
              <a:gd name="connsiteX3" fmla="*/ 0 w 12203369"/>
              <a:gd name="connsiteY3" fmla="*/ 1578428 h 1611087"/>
              <a:gd name="connsiteX4" fmla="*/ 10886 w 12203369"/>
              <a:gd name="connsiteY4" fmla="*/ 489858 h 1611087"/>
              <a:gd name="connsiteX0" fmla="*/ 10886 w 12203933"/>
              <a:gd name="connsiteY0" fmla="*/ 489858 h 1621973"/>
              <a:gd name="connsiteX1" fmla="*/ 12202887 w 12203933"/>
              <a:gd name="connsiteY1" fmla="*/ 0 h 1621973"/>
              <a:gd name="connsiteX2" fmla="*/ 12202876 w 12203933"/>
              <a:gd name="connsiteY2" fmla="*/ 1621973 h 1621973"/>
              <a:gd name="connsiteX3" fmla="*/ 0 w 12203933"/>
              <a:gd name="connsiteY3" fmla="*/ 1578428 h 1621973"/>
              <a:gd name="connsiteX4" fmla="*/ 10886 w 12203933"/>
              <a:gd name="connsiteY4" fmla="*/ 489858 h 1621973"/>
              <a:gd name="connsiteX0" fmla="*/ 10886 w 12224628"/>
              <a:gd name="connsiteY0" fmla="*/ 489858 h 1621973"/>
              <a:gd name="connsiteX1" fmla="*/ 12202887 w 12224628"/>
              <a:gd name="connsiteY1" fmla="*/ 0 h 1621973"/>
              <a:gd name="connsiteX2" fmla="*/ 12224628 w 12224628"/>
              <a:gd name="connsiteY2" fmla="*/ 1621973 h 1621973"/>
              <a:gd name="connsiteX3" fmla="*/ 0 w 12224628"/>
              <a:gd name="connsiteY3" fmla="*/ 1578428 h 1621973"/>
              <a:gd name="connsiteX4" fmla="*/ 10886 w 12224628"/>
              <a:gd name="connsiteY4" fmla="*/ 489858 h 1621973"/>
              <a:gd name="connsiteX0" fmla="*/ 10886 w 12209259"/>
              <a:gd name="connsiteY0" fmla="*/ 489858 h 1621973"/>
              <a:gd name="connsiteX1" fmla="*/ 12202887 w 12209259"/>
              <a:gd name="connsiteY1" fmla="*/ 0 h 1621973"/>
              <a:gd name="connsiteX2" fmla="*/ 12209259 w 12209259"/>
              <a:gd name="connsiteY2" fmla="*/ 1621973 h 1621973"/>
              <a:gd name="connsiteX3" fmla="*/ 0 w 12209259"/>
              <a:gd name="connsiteY3" fmla="*/ 1578428 h 1621973"/>
              <a:gd name="connsiteX4" fmla="*/ 10886 w 12209259"/>
              <a:gd name="connsiteY4" fmla="*/ 489858 h 1621973"/>
              <a:gd name="connsiteX0" fmla="*/ 0 w 12213741"/>
              <a:gd name="connsiteY0" fmla="*/ 489858 h 1621973"/>
              <a:gd name="connsiteX1" fmla="*/ 12207369 w 12213741"/>
              <a:gd name="connsiteY1" fmla="*/ 0 h 1621973"/>
              <a:gd name="connsiteX2" fmla="*/ 12213741 w 12213741"/>
              <a:gd name="connsiteY2" fmla="*/ 1621973 h 1621973"/>
              <a:gd name="connsiteX3" fmla="*/ 4482 w 12213741"/>
              <a:gd name="connsiteY3" fmla="*/ 1578428 h 1621973"/>
              <a:gd name="connsiteX4" fmla="*/ 0 w 12213741"/>
              <a:gd name="connsiteY4" fmla="*/ 489858 h 16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3741" h="1621973">
                <a:moveTo>
                  <a:pt x="0" y="489858"/>
                </a:moveTo>
                <a:lnTo>
                  <a:pt x="12207369" y="0"/>
                </a:lnTo>
                <a:cubicBezTo>
                  <a:pt x="12210997" y="638629"/>
                  <a:pt x="12210113" y="983344"/>
                  <a:pt x="12213741" y="1621973"/>
                </a:cubicBezTo>
                <a:lnTo>
                  <a:pt x="4482" y="1578428"/>
                </a:lnTo>
                <a:lnTo>
                  <a:pt x="0" y="489858"/>
                </a:lnTo>
                <a:close/>
              </a:path>
            </a:pathLst>
          </a:cu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45E0758-7228-459A-B2A0-ACA4820B8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1" y="6251226"/>
            <a:ext cx="1700329" cy="3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0332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EBBBFE7-6238-439C-996F-28797E46C5D7}"/>
              </a:ext>
            </a:extLst>
          </p:cNvPr>
          <p:cNvSpPr/>
          <p:nvPr userDrawn="1"/>
        </p:nvSpPr>
        <p:spPr bwMode="auto">
          <a:xfrm>
            <a:off x="-26291" y="5563892"/>
            <a:ext cx="12331945" cy="1348538"/>
          </a:xfrm>
          <a:custGeom>
            <a:avLst/>
            <a:gdLst>
              <a:gd name="connsiteX0" fmla="*/ 0 w 12268200"/>
              <a:gd name="connsiteY0" fmla="*/ 0 h 1251857"/>
              <a:gd name="connsiteX1" fmla="*/ 12268200 w 12268200"/>
              <a:gd name="connsiteY1" fmla="*/ 0 h 1251857"/>
              <a:gd name="connsiteX2" fmla="*/ 12268200 w 12268200"/>
              <a:gd name="connsiteY2" fmla="*/ 1251857 h 1251857"/>
              <a:gd name="connsiteX3" fmla="*/ 0 w 12268200"/>
              <a:gd name="connsiteY3" fmla="*/ 1251857 h 1251857"/>
              <a:gd name="connsiteX4" fmla="*/ 0 w 12268200"/>
              <a:gd name="connsiteY4" fmla="*/ 0 h 1251857"/>
              <a:gd name="connsiteX0" fmla="*/ 0 w 12268200"/>
              <a:gd name="connsiteY0" fmla="*/ 664029 h 1915886"/>
              <a:gd name="connsiteX1" fmla="*/ 12257315 w 12268200"/>
              <a:gd name="connsiteY1" fmla="*/ 0 h 1915886"/>
              <a:gd name="connsiteX2" fmla="*/ 12268200 w 12268200"/>
              <a:gd name="connsiteY2" fmla="*/ 1915886 h 1915886"/>
              <a:gd name="connsiteX3" fmla="*/ 0 w 12268200"/>
              <a:gd name="connsiteY3" fmla="*/ 1915886 h 1915886"/>
              <a:gd name="connsiteX4" fmla="*/ 0 w 12268200"/>
              <a:gd name="connsiteY4" fmla="*/ 664029 h 1915886"/>
              <a:gd name="connsiteX0" fmla="*/ 43543 w 12268200"/>
              <a:gd name="connsiteY0" fmla="*/ 478972 h 1915886"/>
              <a:gd name="connsiteX1" fmla="*/ 12257315 w 12268200"/>
              <a:gd name="connsiteY1" fmla="*/ 0 h 1915886"/>
              <a:gd name="connsiteX2" fmla="*/ 12268200 w 12268200"/>
              <a:gd name="connsiteY2" fmla="*/ 1915886 h 1915886"/>
              <a:gd name="connsiteX3" fmla="*/ 0 w 12268200"/>
              <a:gd name="connsiteY3" fmla="*/ 1915886 h 1915886"/>
              <a:gd name="connsiteX4" fmla="*/ 43543 w 12268200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32657 w 12224657"/>
              <a:gd name="connsiteY3" fmla="*/ 1894114 h 1915886"/>
              <a:gd name="connsiteX4" fmla="*/ 0 w 12224657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87085 w 12224657"/>
              <a:gd name="connsiteY3" fmla="*/ 1295400 h 1915886"/>
              <a:gd name="connsiteX4" fmla="*/ 0 w 12224657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21771 w 12224657"/>
              <a:gd name="connsiteY3" fmla="*/ 1567542 h 1915886"/>
              <a:gd name="connsiteX4" fmla="*/ 0 w 12224657"/>
              <a:gd name="connsiteY4" fmla="*/ 478972 h 1915886"/>
              <a:gd name="connsiteX0" fmla="*/ 0 w 12235542"/>
              <a:gd name="connsiteY0" fmla="*/ 478972 h 1567542"/>
              <a:gd name="connsiteX1" fmla="*/ 12213772 w 12235542"/>
              <a:gd name="connsiteY1" fmla="*/ 0 h 1567542"/>
              <a:gd name="connsiteX2" fmla="*/ 12235542 w 12235542"/>
              <a:gd name="connsiteY2" fmla="*/ 1110344 h 1567542"/>
              <a:gd name="connsiteX3" fmla="*/ 21771 w 12235542"/>
              <a:gd name="connsiteY3" fmla="*/ 1567542 h 1567542"/>
              <a:gd name="connsiteX4" fmla="*/ 0 w 12235542"/>
              <a:gd name="connsiteY4" fmla="*/ 478972 h 1567542"/>
              <a:gd name="connsiteX0" fmla="*/ 0 w 12214819"/>
              <a:gd name="connsiteY0" fmla="*/ 478972 h 1600201"/>
              <a:gd name="connsiteX1" fmla="*/ 12213772 w 12214819"/>
              <a:gd name="connsiteY1" fmla="*/ 0 h 1600201"/>
              <a:gd name="connsiteX2" fmla="*/ 12213771 w 12214819"/>
              <a:gd name="connsiteY2" fmla="*/ 1600201 h 1600201"/>
              <a:gd name="connsiteX3" fmla="*/ 21771 w 12214819"/>
              <a:gd name="connsiteY3" fmla="*/ 1567542 h 1600201"/>
              <a:gd name="connsiteX4" fmla="*/ 0 w 12214819"/>
              <a:gd name="connsiteY4" fmla="*/ 478972 h 1600201"/>
              <a:gd name="connsiteX0" fmla="*/ 0 w 12225140"/>
              <a:gd name="connsiteY0" fmla="*/ 489858 h 1611087"/>
              <a:gd name="connsiteX1" fmla="*/ 12224658 w 12225140"/>
              <a:gd name="connsiteY1" fmla="*/ 0 h 1611087"/>
              <a:gd name="connsiteX2" fmla="*/ 12213771 w 12225140"/>
              <a:gd name="connsiteY2" fmla="*/ 1611087 h 1611087"/>
              <a:gd name="connsiteX3" fmla="*/ 21771 w 12225140"/>
              <a:gd name="connsiteY3" fmla="*/ 1578428 h 1611087"/>
              <a:gd name="connsiteX4" fmla="*/ 0 w 12225140"/>
              <a:gd name="connsiteY4" fmla="*/ 489858 h 1611087"/>
              <a:gd name="connsiteX0" fmla="*/ 10886 w 12203369"/>
              <a:gd name="connsiteY0" fmla="*/ 489858 h 1611087"/>
              <a:gd name="connsiteX1" fmla="*/ 12202887 w 12203369"/>
              <a:gd name="connsiteY1" fmla="*/ 0 h 1611087"/>
              <a:gd name="connsiteX2" fmla="*/ 12192000 w 12203369"/>
              <a:gd name="connsiteY2" fmla="*/ 1611087 h 1611087"/>
              <a:gd name="connsiteX3" fmla="*/ 0 w 12203369"/>
              <a:gd name="connsiteY3" fmla="*/ 1578428 h 1611087"/>
              <a:gd name="connsiteX4" fmla="*/ 10886 w 12203369"/>
              <a:gd name="connsiteY4" fmla="*/ 489858 h 1611087"/>
              <a:gd name="connsiteX0" fmla="*/ 10886 w 12203933"/>
              <a:gd name="connsiteY0" fmla="*/ 489858 h 1621973"/>
              <a:gd name="connsiteX1" fmla="*/ 12202887 w 12203933"/>
              <a:gd name="connsiteY1" fmla="*/ 0 h 1621973"/>
              <a:gd name="connsiteX2" fmla="*/ 12202876 w 12203933"/>
              <a:gd name="connsiteY2" fmla="*/ 1621973 h 1621973"/>
              <a:gd name="connsiteX3" fmla="*/ 0 w 12203933"/>
              <a:gd name="connsiteY3" fmla="*/ 1578428 h 1621973"/>
              <a:gd name="connsiteX4" fmla="*/ 10886 w 12203933"/>
              <a:gd name="connsiteY4" fmla="*/ 489858 h 1621973"/>
              <a:gd name="connsiteX0" fmla="*/ 10886 w 12224628"/>
              <a:gd name="connsiteY0" fmla="*/ 489858 h 1621973"/>
              <a:gd name="connsiteX1" fmla="*/ 12202887 w 12224628"/>
              <a:gd name="connsiteY1" fmla="*/ 0 h 1621973"/>
              <a:gd name="connsiteX2" fmla="*/ 12224628 w 12224628"/>
              <a:gd name="connsiteY2" fmla="*/ 1621973 h 1621973"/>
              <a:gd name="connsiteX3" fmla="*/ 0 w 12224628"/>
              <a:gd name="connsiteY3" fmla="*/ 1578428 h 1621973"/>
              <a:gd name="connsiteX4" fmla="*/ 10886 w 12224628"/>
              <a:gd name="connsiteY4" fmla="*/ 489858 h 1621973"/>
              <a:gd name="connsiteX0" fmla="*/ 10886 w 12209259"/>
              <a:gd name="connsiteY0" fmla="*/ 489858 h 1621973"/>
              <a:gd name="connsiteX1" fmla="*/ 12202887 w 12209259"/>
              <a:gd name="connsiteY1" fmla="*/ 0 h 1621973"/>
              <a:gd name="connsiteX2" fmla="*/ 12209259 w 12209259"/>
              <a:gd name="connsiteY2" fmla="*/ 1621973 h 1621973"/>
              <a:gd name="connsiteX3" fmla="*/ 0 w 12209259"/>
              <a:gd name="connsiteY3" fmla="*/ 1578428 h 1621973"/>
              <a:gd name="connsiteX4" fmla="*/ 10886 w 12209259"/>
              <a:gd name="connsiteY4" fmla="*/ 489858 h 1621973"/>
              <a:gd name="connsiteX0" fmla="*/ 0 w 12213741"/>
              <a:gd name="connsiteY0" fmla="*/ 489858 h 1621973"/>
              <a:gd name="connsiteX1" fmla="*/ 12207369 w 12213741"/>
              <a:gd name="connsiteY1" fmla="*/ 0 h 1621973"/>
              <a:gd name="connsiteX2" fmla="*/ 12213741 w 12213741"/>
              <a:gd name="connsiteY2" fmla="*/ 1621973 h 1621973"/>
              <a:gd name="connsiteX3" fmla="*/ 4482 w 12213741"/>
              <a:gd name="connsiteY3" fmla="*/ 1578428 h 1621973"/>
              <a:gd name="connsiteX4" fmla="*/ 0 w 12213741"/>
              <a:gd name="connsiteY4" fmla="*/ 489858 h 16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3741" h="1621973">
                <a:moveTo>
                  <a:pt x="0" y="489858"/>
                </a:moveTo>
                <a:lnTo>
                  <a:pt x="12207369" y="0"/>
                </a:lnTo>
                <a:cubicBezTo>
                  <a:pt x="12210997" y="638629"/>
                  <a:pt x="12210113" y="983344"/>
                  <a:pt x="12213741" y="1621973"/>
                </a:cubicBezTo>
                <a:lnTo>
                  <a:pt x="4482" y="1578428"/>
                </a:lnTo>
                <a:lnTo>
                  <a:pt x="0" y="489858"/>
                </a:lnTo>
                <a:close/>
              </a:path>
            </a:pathLst>
          </a:cu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EBF416E-CD12-42A4-A82D-DF6C200DDDCA}"/>
              </a:ext>
            </a:extLst>
          </p:cNvPr>
          <p:cNvSpPr txBox="1">
            <a:spLocks/>
          </p:cNvSpPr>
          <p:nvPr userDrawn="1"/>
        </p:nvSpPr>
        <p:spPr>
          <a:xfrm>
            <a:off x="466911" y="7069775"/>
            <a:ext cx="2663060" cy="320264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pl-PL" sz="1200" kern="0" dirty="0">
                <a:solidFill>
                  <a:schemeClr val="accent2"/>
                </a:solidFill>
              </a:rPr>
              <a:t>konflikt</a:t>
            </a:r>
            <a:r>
              <a:rPr lang="pl-PL" sz="1200" kern="0" dirty="0">
                <a:solidFill>
                  <a:schemeClr val="tx1"/>
                </a:solidFill>
              </a:rPr>
              <a:t>serologiczny.pl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1CAE8D0-6D99-46EB-8F9C-643C4B1859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1" y="6251226"/>
            <a:ext cx="1700329" cy="38170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CD92EBD-074D-4A83-B6D7-E49B005F21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648" y="6097055"/>
            <a:ext cx="1387170" cy="4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9116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AEBBBFE7-6238-439C-996F-28797E46C5D7}"/>
              </a:ext>
            </a:extLst>
          </p:cNvPr>
          <p:cNvSpPr/>
          <p:nvPr userDrawn="1"/>
        </p:nvSpPr>
        <p:spPr bwMode="auto">
          <a:xfrm>
            <a:off x="-26291" y="5563892"/>
            <a:ext cx="12331945" cy="1348538"/>
          </a:xfrm>
          <a:custGeom>
            <a:avLst/>
            <a:gdLst>
              <a:gd name="connsiteX0" fmla="*/ 0 w 12268200"/>
              <a:gd name="connsiteY0" fmla="*/ 0 h 1251857"/>
              <a:gd name="connsiteX1" fmla="*/ 12268200 w 12268200"/>
              <a:gd name="connsiteY1" fmla="*/ 0 h 1251857"/>
              <a:gd name="connsiteX2" fmla="*/ 12268200 w 12268200"/>
              <a:gd name="connsiteY2" fmla="*/ 1251857 h 1251857"/>
              <a:gd name="connsiteX3" fmla="*/ 0 w 12268200"/>
              <a:gd name="connsiteY3" fmla="*/ 1251857 h 1251857"/>
              <a:gd name="connsiteX4" fmla="*/ 0 w 12268200"/>
              <a:gd name="connsiteY4" fmla="*/ 0 h 1251857"/>
              <a:gd name="connsiteX0" fmla="*/ 0 w 12268200"/>
              <a:gd name="connsiteY0" fmla="*/ 664029 h 1915886"/>
              <a:gd name="connsiteX1" fmla="*/ 12257315 w 12268200"/>
              <a:gd name="connsiteY1" fmla="*/ 0 h 1915886"/>
              <a:gd name="connsiteX2" fmla="*/ 12268200 w 12268200"/>
              <a:gd name="connsiteY2" fmla="*/ 1915886 h 1915886"/>
              <a:gd name="connsiteX3" fmla="*/ 0 w 12268200"/>
              <a:gd name="connsiteY3" fmla="*/ 1915886 h 1915886"/>
              <a:gd name="connsiteX4" fmla="*/ 0 w 12268200"/>
              <a:gd name="connsiteY4" fmla="*/ 664029 h 1915886"/>
              <a:gd name="connsiteX0" fmla="*/ 43543 w 12268200"/>
              <a:gd name="connsiteY0" fmla="*/ 478972 h 1915886"/>
              <a:gd name="connsiteX1" fmla="*/ 12257315 w 12268200"/>
              <a:gd name="connsiteY1" fmla="*/ 0 h 1915886"/>
              <a:gd name="connsiteX2" fmla="*/ 12268200 w 12268200"/>
              <a:gd name="connsiteY2" fmla="*/ 1915886 h 1915886"/>
              <a:gd name="connsiteX3" fmla="*/ 0 w 12268200"/>
              <a:gd name="connsiteY3" fmla="*/ 1915886 h 1915886"/>
              <a:gd name="connsiteX4" fmla="*/ 43543 w 12268200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32657 w 12224657"/>
              <a:gd name="connsiteY3" fmla="*/ 1894114 h 1915886"/>
              <a:gd name="connsiteX4" fmla="*/ 0 w 12224657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87085 w 12224657"/>
              <a:gd name="connsiteY3" fmla="*/ 1295400 h 1915886"/>
              <a:gd name="connsiteX4" fmla="*/ 0 w 12224657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21771 w 12224657"/>
              <a:gd name="connsiteY3" fmla="*/ 1567542 h 1915886"/>
              <a:gd name="connsiteX4" fmla="*/ 0 w 12224657"/>
              <a:gd name="connsiteY4" fmla="*/ 478972 h 1915886"/>
              <a:gd name="connsiteX0" fmla="*/ 0 w 12235542"/>
              <a:gd name="connsiteY0" fmla="*/ 478972 h 1567542"/>
              <a:gd name="connsiteX1" fmla="*/ 12213772 w 12235542"/>
              <a:gd name="connsiteY1" fmla="*/ 0 h 1567542"/>
              <a:gd name="connsiteX2" fmla="*/ 12235542 w 12235542"/>
              <a:gd name="connsiteY2" fmla="*/ 1110344 h 1567542"/>
              <a:gd name="connsiteX3" fmla="*/ 21771 w 12235542"/>
              <a:gd name="connsiteY3" fmla="*/ 1567542 h 1567542"/>
              <a:gd name="connsiteX4" fmla="*/ 0 w 12235542"/>
              <a:gd name="connsiteY4" fmla="*/ 478972 h 1567542"/>
              <a:gd name="connsiteX0" fmla="*/ 0 w 12214819"/>
              <a:gd name="connsiteY0" fmla="*/ 478972 h 1600201"/>
              <a:gd name="connsiteX1" fmla="*/ 12213772 w 12214819"/>
              <a:gd name="connsiteY1" fmla="*/ 0 h 1600201"/>
              <a:gd name="connsiteX2" fmla="*/ 12213771 w 12214819"/>
              <a:gd name="connsiteY2" fmla="*/ 1600201 h 1600201"/>
              <a:gd name="connsiteX3" fmla="*/ 21771 w 12214819"/>
              <a:gd name="connsiteY3" fmla="*/ 1567542 h 1600201"/>
              <a:gd name="connsiteX4" fmla="*/ 0 w 12214819"/>
              <a:gd name="connsiteY4" fmla="*/ 478972 h 1600201"/>
              <a:gd name="connsiteX0" fmla="*/ 0 w 12225140"/>
              <a:gd name="connsiteY0" fmla="*/ 489858 h 1611087"/>
              <a:gd name="connsiteX1" fmla="*/ 12224658 w 12225140"/>
              <a:gd name="connsiteY1" fmla="*/ 0 h 1611087"/>
              <a:gd name="connsiteX2" fmla="*/ 12213771 w 12225140"/>
              <a:gd name="connsiteY2" fmla="*/ 1611087 h 1611087"/>
              <a:gd name="connsiteX3" fmla="*/ 21771 w 12225140"/>
              <a:gd name="connsiteY3" fmla="*/ 1578428 h 1611087"/>
              <a:gd name="connsiteX4" fmla="*/ 0 w 12225140"/>
              <a:gd name="connsiteY4" fmla="*/ 489858 h 1611087"/>
              <a:gd name="connsiteX0" fmla="*/ 10886 w 12203369"/>
              <a:gd name="connsiteY0" fmla="*/ 489858 h 1611087"/>
              <a:gd name="connsiteX1" fmla="*/ 12202887 w 12203369"/>
              <a:gd name="connsiteY1" fmla="*/ 0 h 1611087"/>
              <a:gd name="connsiteX2" fmla="*/ 12192000 w 12203369"/>
              <a:gd name="connsiteY2" fmla="*/ 1611087 h 1611087"/>
              <a:gd name="connsiteX3" fmla="*/ 0 w 12203369"/>
              <a:gd name="connsiteY3" fmla="*/ 1578428 h 1611087"/>
              <a:gd name="connsiteX4" fmla="*/ 10886 w 12203369"/>
              <a:gd name="connsiteY4" fmla="*/ 489858 h 1611087"/>
              <a:gd name="connsiteX0" fmla="*/ 10886 w 12203933"/>
              <a:gd name="connsiteY0" fmla="*/ 489858 h 1621973"/>
              <a:gd name="connsiteX1" fmla="*/ 12202887 w 12203933"/>
              <a:gd name="connsiteY1" fmla="*/ 0 h 1621973"/>
              <a:gd name="connsiteX2" fmla="*/ 12202876 w 12203933"/>
              <a:gd name="connsiteY2" fmla="*/ 1621973 h 1621973"/>
              <a:gd name="connsiteX3" fmla="*/ 0 w 12203933"/>
              <a:gd name="connsiteY3" fmla="*/ 1578428 h 1621973"/>
              <a:gd name="connsiteX4" fmla="*/ 10886 w 12203933"/>
              <a:gd name="connsiteY4" fmla="*/ 489858 h 1621973"/>
              <a:gd name="connsiteX0" fmla="*/ 10886 w 12224628"/>
              <a:gd name="connsiteY0" fmla="*/ 489858 h 1621973"/>
              <a:gd name="connsiteX1" fmla="*/ 12202887 w 12224628"/>
              <a:gd name="connsiteY1" fmla="*/ 0 h 1621973"/>
              <a:gd name="connsiteX2" fmla="*/ 12224628 w 12224628"/>
              <a:gd name="connsiteY2" fmla="*/ 1621973 h 1621973"/>
              <a:gd name="connsiteX3" fmla="*/ 0 w 12224628"/>
              <a:gd name="connsiteY3" fmla="*/ 1578428 h 1621973"/>
              <a:gd name="connsiteX4" fmla="*/ 10886 w 12224628"/>
              <a:gd name="connsiteY4" fmla="*/ 489858 h 1621973"/>
              <a:gd name="connsiteX0" fmla="*/ 10886 w 12209259"/>
              <a:gd name="connsiteY0" fmla="*/ 489858 h 1621973"/>
              <a:gd name="connsiteX1" fmla="*/ 12202887 w 12209259"/>
              <a:gd name="connsiteY1" fmla="*/ 0 h 1621973"/>
              <a:gd name="connsiteX2" fmla="*/ 12209259 w 12209259"/>
              <a:gd name="connsiteY2" fmla="*/ 1621973 h 1621973"/>
              <a:gd name="connsiteX3" fmla="*/ 0 w 12209259"/>
              <a:gd name="connsiteY3" fmla="*/ 1578428 h 1621973"/>
              <a:gd name="connsiteX4" fmla="*/ 10886 w 12209259"/>
              <a:gd name="connsiteY4" fmla="*/ 489858 h 1621973"/>
              <a:gd name="connsiteX0" fmla="*/ 0 w 12213741"/>
              <a:gd name="connsiteY0" fmla="*/ 489858 h 1621973"/>
              <a:gd name="connsiteX1" fmla="*/ 12207369 w 12213741"/>
              <a:gd name="connsiteY1" fmla="*/ 0 h 1621973"/>
              <a:gd name="connsiteX2" fmla="*/ 12213741 w 12213741"/>
              <a:gd name="connsiteY2" fmla="*/ 1621973 h 1621973"/>
              <a:gd name="connsiteX3" fmla="*/ 4482 w 12213741"/>
              <a:gd name="connsiteY3" fmla="*/ 1578428 h 1621973"/>
              <a:gd name="connsiteX4" fmla="*/ 0 w 12213741"/>
              <a:gd name="connsiteY4" fmla="*/ 489858 h 16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3741" h="1621973">
                <a:moveTo>
                  <a:pt x="0" y="489858"/>
                </a:moveTo>
                <a:lnTo>
                  <a:pt x="12207369" y="0"/>
                </a:lnTo>
                <a:cubicBezTo>
                  <a:pt x="12210997" y="638629"/>
                  <a:pt x="12210113" y="983344"/>
                  <a:pt x="12213741" y="1621973"/>
                </a:cubicBezTo>
                <a:lnTo>
                  <a:pt x="4482" y="1578428"/>
                </a:lnTo>
                <a:lnTo>
                  <a:pt x="0" y="489858"/>
                </a:lnTo>
                <a:close/>
              </a:path>
            </a:pathLst>
          </a:cu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EBF416E-CD12-42A4-A82D-DF6C200DDDCA}"/>
              </a:ext>
            </a:extLst>
          </p:cNvPr>
          <p:cNvSpPr txBox="1">
            <a:spLocks/>
          </p:cNvSpPr>
          <p:nvPr userDrawn="1"/>
        </p:nvSpPr>
        <p:spPr>
          <a:xfrm>
            <a:off x="466911" y="7069775"/>
            <a:ext cx="2663060" cy="320264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pl-PL" sz="1200" kern="0" dirty="0">
                <a:solidFill>
                  <a:schemeClr val="accent2"/>
                </a:solidFill>
              </a:rPr>
              <a:t>konflikt</a:t>
            </a:r>
            <a:r>
              <a:rPr lang="pl-PL" sz="1200" kern="0" dirty="0">
                <a:solidFill>
                  <a:schemeClr val="tx1"/>
                </a:solidFill>
              </a:rPr>
              <a:t>serologiczny.pl</a:t>
            </a:r>
            <a:endParaRPr lang="en-US" sz="1200" kern="0" dirty="0">
              <a:solidFill>
                <a:schemeClr val="tx1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1CAE8D0-6D99-46EB-8F9C-643C4B1859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1" y="6251226"/>
            <a:ext cx="1700329" cy="38170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CD92EBD-074D-4A83-B6D7-E49B005F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648" y="6097055"/>
            <a:ext cx="1387170" cy="4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27820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4">
            <a:extLst>
              <a:ext uri="{FF2B5EF4-FFF2-40B4-BE49-F238E27FC236}">
                <a16:creationId xmlns:a16="http://schemas.microsoft.com/office/drawing/2014/main" id="{3D61668F-390B-4707-8E7C-3C4D33FC03F3}"/>
              </a:ext>
            </a:extLst>
          </p:cNvPr>
          <p:cNvSpPr/>
          <p:nvPr userDrawn="1"/>
        </p:nvSpPr>
        <p:spPr bwMode="auto">
          <a:xfrm>
            <a:off x="-26291" y="5563892"/>
            <a:ext cx="12331945" cy="1348538"/>
          </a:xfrm>
          <a:custGeom>
            <a:avLst/>
            <a:gdLst>
              <a:gd name="connsiteX0" fmla="*/ 0 w 12268200"/>
              <a:gd name="connsiteY0" fmla="*/ 0 h 1251857"/>
              <a:gd name="connsiteX1" fmla="*/ 12268200 w 12268200"/>
              <a:gd name="connsiteY1" fmla="*/ 0 h 1251857"/>
              <a:gd name="connsiteX2" fmla="*/ 12268200 w 12268200"/>
              <a:gd name="connsiteY2" fmla="*/ 1251857 h 1251857"/>
              <a:gd name="connsiteX3" fmla="*/ 0 w 12268200"/>
              <a:gd name="connsiteY3" fmla="*/ 1251857 h 1251857"/>
              <a:gd name="connsiteX4" fmla="*/ 0 w 12268200"/>
              <a:gd name="connsiteY4" fmla="*/ 0 h 1251857"/>
              <a:gd name="connsiteX0" fmla="*/ 0 w 12268200"/>
              <a:gd name="connsiteY0" fmla="*/ 664029 h 1915886"/>
              <a:gd name="connsiteX1" fmla="*/ 12257315 w 12268200"/>
              <a:gd name="connsiteY1" fmla="*/ 0 h 1915886"/>
              <a:gd name="connsiteX2" fmla="*/ 12268200 w 12268200"/>
              <a:gd name="connsiteY2" fmla="*/ 1915886 h 1915886"/>
              <a:gd name="connsiteX3" fmla="*/ 0 w 12268200"/>
              <a:gd name="connsiteY3" fmla="*/ 1915886 h 1915886"/>
              <a:gd name="connsiteX4" fmla="*/ 0 w 12268200"/>
              <a:gd name="connsiteY4" fmla="*/ 664029 h 1915886"/>
              <a:gd name="connsiteX0" fmla="*/ 43543 w 12268200"/>
              <a:gd name="connsiteY0" fmla="*/ 478972 h 1915886"/>
              <a:gd name="connsiteX1" fmla="*/ 12257315 w 12268200"/>
              <a:gd name="connsiteY1" fmla="*/ 0 h 1915886"/>
              <a:gd name="connsiteX2" fmla="*/ 12268200 w 12268200"/>
              <a:gd name="connsiteY2" fmla="*/ 1915886 h 1915886"/>
              <a:gd name="connsiteX3" fmla="*/ 0 w 12268200"/>
              <a:gd name="connsiteY3" fmla="*/ 1915886 h 1915886"/>
              <a:gd name="connsiteX4" fmla="*/ 43543 w 12268200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32657 w 12224657"/>
              <a:gd name="connsiteY3" fmla="*/ 1894114 h 1915886"/>
              <a:gd name="connsiteX4" fmla="*/ 0 w 12224657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87085 w 12224657"/>
              <a:gd name="connsiteY3" fmla="*/ 1295400 h 1915886"/>
              <a:gd name="connsiteX4" fmla="*/ 0 w 12224657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21771 w 12224657"/>
              <a:gd name="connsiteY3" fmla="*/ 1567542 h 1915886"/>
              <a:gd name="connsiteX4" fmla="*/ 0 w 12224657"/>
              <a:gd name="connsiteY4" fmla="*/ 478972 h 1915886"/>
              <a:gd name="connsiteX0" fmla="*/ 0 w 12235542"/>
              <a:gd name="connsiteY0" fmla="*/ 478972 h 1567542"/>
              <a:gd name="connsiteX1" fmla="*/ 12213772 w 12235542"/>
              <a:gd name="connsiteY1" fmla="*/ 0 h 1567542"/>
              <a:gd name="connsiteX2" fmla="*/ 12235542 w 12235542"/>
              <a:gd name="connsiteY2" fmla="*/ 1110344 h 1567542"/>
              <a:gd name="connsiteX3" fmla="*/ 21771 w 12235542"/>
              <a:gd name="connsiteY3" fmla="*/ 1567542 h 1567542"/>
              <a:gd name="connsiteX4" fmla="*/ 0 w 12235542"/>
              <a:gd name="connsiteY4" fmla="*/ 478972 h 1567542"/>
              <a:gd name="connsiteX0" fmla="*/ 0 w 12214819"/>
              <a:gd name="connsiteY0" fmla="*/ 478972 h 1600201"/>
              <a:gd name="connsiteX1" fmla="*/ 12213772 w 12214819"/>
              <a:gd name="connsiteY1" fmla="*/ 0 h 1600201"/>
              <a:gd name="connsiteX2" fmla="*/ 12213771 w 12214819"/>
              <a:gd name="connsiteY2" fmla="*/ 1600201 h 1600201"/>
              <a:gd name="connsiteX3" fmla="*/ 21771 w 12214819"/>
              <a:gd name="connsiteY3" fmla="*/ 1567542 h 1600201"/>
              <a:gd name="connsiteX4" fmla="*/ 0 w 12214819"/>
              <a:gd name="connsiteY4" fmla="*/ 478972 h 1600201"/>
              <a:gd name="connsiteX0" fmla="*/ 0 w 12225140"/>
              <a:gd name="connsiteY0" fmla="*/ 489858 h 1611087"/>
              <a:gd name="connsiteX1" fmla="*/ 12224658 w 12225140"/>
              <a:gd name="connsiteY1" fmla="*/ 0 h 1611087"/>
              <a:gd name="connsiteX2" fmla="*/ 12213771 w 12225140"/>
              <a:gd name="connsiteY2" fmla="*/ 1611087 h 1611087"/>
              <a:gd name="connsiteX3" fmla="*/ 21771 w 12225140"/>
              <a:gd name="connsiteY3" fmla="*/ 1578428 h 1611087"/>
              <a:gd name="connsiteX4" fmla="*/ 0 w 12225140"/>
              <a:gd name="connsiteY4" fmla="*/ 489858 h 1611087"/>
              <a:gd name="connsiteX0" fmla="*/ 10886 w 12203369"/>
              <a:gd name="connsiteY0" fmla="*/ 489858 h 1611087"/>
              <a:gd name="connsiteX1" fmla="*/ 12202887 w 12203369"/>
              <a:gd name="connsiteY1" fmla="*/ 0 h 1611087"/>
              <a:gd name="connsiteX2" fmla="*/ 12192000 w 12203369"/>
              <a:gd name="connsiteY2" fmla="*/ 1611087 h 1611087"/>
              <a:gd name="connsiteX3" fmla="*/ 0 w 12203369"/>
              <a:gd name="connsiteY3" fmla="*/ 1578428 h 1611087"/>
              <a:gd name="connsiteX4" fmla="*/ 10886 w 12203369"/>
              <a:gd name="connsiteY4" fmla="*/ 489858 h 1611087"/>
              <a:gd name="connsiteX0" fmla="*/ 10886 w 12203933"/>
              <a:gd name="connsiteY0" fmla="*/ 489858 h 1621973"/>
              <a:gd name="connsiteX1" fmla="*/ 12202887 w 12203933"/>
              <a:gd name="connsiteY1" fmla="*/ 0 h 1621973"/>
              <a:gd name="connsiteX2" fmla="*/ 12202876 w 12203933"/>
              <a:gd name="connsiteY2" fmla="*/ 1621973 h 1621973"/>
              <a:gd name="connsiteX3" fmla="*/ 0 w 12203933"/>
              <a:gd name="connsiteY3" fmla="*/ 1578428 h 1621973"/>
              <a:gd name="connsiteX4" fmla="*/ 10886 w 12203933"/>
              <a:gd name="connsiteY4" fmla="*/ 489858 h 1621973"/>
              <a:gd name="connsiteX0" fmla="*/ 10886 w 12224628"/>
              <a:gd name="connsiteY0" fmla="*/ 489858 h 1621973"/>
              <a:gd name="connsiteX1" fmla="*/ 12202887 w 12224628"/>
              <a:gd name="connsiteY1" fmla="*/ 0 h 1621973"/>
              <a:gd name="connsiteX2" fmla="*/ 12224628 w 12224628"/>
              <a:gd name="connsiteY2" fmla="*/ 1621973 h 1621973"/>
              <a:gd name="connsiteX3" fmla="*/ 0 w 12224628"/>
              <a:gd name="connsiteY3" fmla="*/ 1578428 h 1621973"/>
              <a:gd name="connsiteX4" fmla="*/ 10886 w 12224628"/>
              <a:gd name="connsiteY4" fmla="*/ 489858 h 1621973"/>
              <a:gd name="connsiteX0" fmla="*/ 10886 w 12209259"/>
              <a:gd name="connsiteY0" fmla="*/ 489858 h 1621973"/>
              <a:gd name="connsiteX1" fmla="*/ 12202887 w 12209259"/>
              <a:gd name="connsiteY1" fmla="*/ 0 h 1621973"/>
              <a:gd name="connsiteX2" fmla="*/ 12209259 w 12209259"/>
              <a:gd name="connsiteY2" fmla="*/ 1621973 h 1621973"/>
              <a:gd name="connsiteX3" fmla="*/ 0 w 12209259"/>
              <a:gd name="connsiteY3" fmla="*/ 1578428 h 1621973"/>
              <a:gd name="connsiteX4" fmla="*/ 10886 w 12209259"/>
              <a:gd name="connsiteY4" fmla="*/ 489858 h 1621973"/>
              <a:gd name="connsiteX0" fmla="*/ 0 w 12213741"/>
              <a:gd name="connsiteY0" fmla="*/ 489858 h 1621973"/>
              <a:gd name="connsiteX1" fmla="*/ 12207369 w 12213741"/>
              <a:gd name="connsiteY1" fmla="*/ 0 h 1621973"/>
              <a:gd name="connsiteX2" fmla="*/ 12213741 w 12213741"/>
              <a:gd name="connsiteY2" fmla="*/ 1621973 h 1621973"/>
              <a:gd name="connsiteX3" fmla="*/ 4482 w 12213741"/>
              <a:gd name="connsiteY3" fmla="*/ 1578428 h 1621973"/>
              <a:gd name="connsiteX4" fmla="*/ 0 w 12213741"/>
              <a:gd name="connsiteY4" fmla="*/ 489858 h 16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3741" h="1621973">
                <a:moveTo>
                  <a:pt x="0" y="489858"/>
                </a:moveTo>
                <a:lnTo>
                  <a:pt x="12207369" y="0"/>
                </a:lnTo>
                <a:cubicBezTo>
                  <a:pt x="12210997" y="638629"/>
                  <a:pt x="12210113" y="983344"/>
                  <a:pt x="12213741" y="1621973"/>
                </a:cubicBezTo>
                <a:lnTo>
                  <a:pt x="4482" y="1578428"/>
                </a:lnTo>
                <a:lnTo>
                  <a:pt x="0" y="4898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473" y="239486"/>
            <a:ext cx="10363200" cy="80219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232" y="1114405"/>
            <a:ext cx="8534400" cy="499494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22AFBCA9-B098-4B20-9C2B-90D175B0D984}"/>
              </a:ext>
            </a:extLst>
          </p:cNvPr>
          <p:cNvCxnSpPr/>
          <p:nvPr userDrawn="1"/>
        </p:nvCxnSpPr>
        <p:spPr>
          <a:xfrm>
            <a:off x="689856" y="905706"/>
            <a:ext cx="580171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>
            <a:extLst>
              <a:ext uri="{FF2B5EF4-FFF2-40B4-BE49-F238E27FC236}">
                <a16:creationId xmlns:a16="http://schemas.microsoft.com/office/drawing/2014/main" id="{4E3CFAD4-651A-4D68-8F8A-D4D840658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173" y="6239930"/>
            <a:ext cx="1387170" cy="436904"/>
          </a:xfrm>
          <a:prstGeom prst="rect">
            <a:avLst/>
          </a:prstGeom>
        </p:spPr>
      </p:pic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F581BFA0-F764-4E92-9AAC-5939C960A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1725613"/>
            <a:ext cx="8166100" cy="31115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8B86523-0A3F-4E69-9609-94A4D4FBD352}"/>
              </a:ext>
            </a:extLst>
          </p:cNvPr>
          <p:cNvSpPr txBox="1">
            <a:spLocks/>
          </p:cNvSpPr>
          <p:nvPr userDrawn="1"/>
        </p:nvSpPr>
        <p:spPr>
          <a:xfrm>
            <a:off x="552636" y="6298250"/>
            <a:ext cx="2663060" cy="320264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pl-PL" sz="1200" kern="0" dirty="0">
                <a:solidFill>
                  <a:schemeClr val="accent1"/>
                </a:solidFill>
              </a:rPr>
              <a:t>konflikt</a:t>
            </a:r>
            <a:r>
              <a:rPr lang="pl-PL" sz="1200" kern="0" dirty="0">
                <a:solidFill>
                  <a:schemeClr val="tx1"/>
                </a:solidFill>
              </a:rPr>
              <a:t>serologiczny.pl</a:t>
            </a:r>
            <a:endParaRPr 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7479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4">
            <a:extLst>
              <a:ext uri="{FF2B5EF4-FFF2-40B4-BE49-F238E27FC236}">
                <a16:creationId xmlns:a16="http://schemas.microsoft.com/office/drawing/2014/main" id="{F122DF92-F3E8-4A09-AF64-A4BFD2A0C524}"/>
              </a:ext>
            </a:extLst>
          </p:cNvPr>
          <p:cNvSpPr/>
          <p:nvPr userDrawn="1"/>
        </p:nvSpPr>
        <p:spPr bwMode="auto">
          <a:xfrm>
            <a:off x="-26291" y="5563892"/>
            <a:ext cx="12331945" cy="1348538"/>
          </a:xfrm>
          <a:custGeom>
            <a:avLst/>
            <a:gdLst>
              <a:gd name="connsiteX0" fmla="*/ 0 w 12268200"/>
              <a:gd name="connsiteY0" fmla="*/ 0 h 1251857"/>
              <a:gd name="connsiteX1" fmla="*/ 12268200 w 12268200"/>
              <a:gd name="connsiteY1" fmla="*/ 0 h 1251857"/>
              <a:gd name="connsiteX2" fmla="*/ 12268200 w 12268200"/>
              <a:gd name="connsiteY2" fmla="*/ 1251857 h 1251857"/>
              <a:gd name="connsiteX3" fmla="*/ 0 w 12268200"/>
              <a:gd name="connsiteY3" fmla="*/ 1251857 h 1251857"/>
              <a:gd name="connsiteX4" fmla="*/ 0 w 12268200"/>
              <a:gd name="connsiteY4" fmla="*/ 0 h 1251857"/>
              <a:gd name="connsiteX0" fmla="*/ 0 w 12268200"/>
              <a:gd name="connsiteY0" fmla="*/ 664029 h 1915886"/>
              <a:gd name="connsiteX1" fmla="*/ 12257315 w 12268200"/>
              <a:gd name="connsiteY1" fmla="*/ 0 h 1915886"/>
              <a:gd name="connsiteX2" fmla="*/ 12268200 w 12268200"/>
              <a:gd name="connsiteY2" fmla="*/ 1915886 h 1915886"/>
              <a:gd name="connsiteX3" fmla="*/ 0 w 12268200"/>
              <a:gd name="connsiteY3" fmla="*/ 1915886 h 1915886"/>
              <a:gd name="connsiteX4" fmla="*/ 0 w 12268200"/>
              <a:gd name="connsiteY4" fmla="*/ 664029 h 1915886"/>
              <a:gd name="connsiteX0" fmla="*/ 43543 w 12268200"/>
              <a:gd name="connsiteY0" fmla="*/ 478972 h 1915886"/>
              <a:gd name="connsiteX1" fmla="*/ 12257315 w 12268200"/>
              <a:gd name="connsiteY1" fmla="*/ 0 h 1915886"/>
              <a:gd name="connsiteX2" fmla="*/ 12268200 w 12268200"/>
              <a:gd name="connsiteY2" fmla="*/ 1915886 h 1915886"/>
              <a:gd name="connsiteX3" fmla="*/ 0 w 12268200"/>
              <a:gd name="connsiteY3" fmla="*/ 1915886 h 1915886"/>
              <a:gd name="connsiteX4" fmla="*/ 43543 w 12268200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32657 w 12224657"/>
              <a:gd name="connsiteY3" fmla="*/ 1894114 h 1915886"/>
              <a:gd name="connsiteX4" fmla="*/ 0 w 12224657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87085 w 12224657"/>
              <a:gd name="connsiteY3" fmla="*/ 1295400 h 1915886"/>
              <a:gd name="connsiteX4" fmla="*/ 0 w 12224657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21771 w 12224657"/>
              <a:gd name="connsiteY3" fmla="*/ 1567542 h 1915886"/>
              <a:gd name="connsiteX4" fmla="*/ 0 w 12224657"/>
              <a:gd name="connsiteY4" fmla="*/ 478972 h 1915886"/>
              <a:gd name="connsiteX0" fmla="*/ 0 w 12235542"/>
              <a:gd name="connsiteY0" fmla="*/ 478972 h 1567542"/>
              <a:gd name="connsiteX1" fmla="*/ 12213772 w 12235542"/>
              <a:gd name="connsiteY1" fmla="*/ 0 h 1567542"/>
              <a:gd name="connsiteX2" fmla="*/ 12235542 w 12235542"/>
              <a:gd name="connsiteY2" fmla="*/ 1110344 h 1567542"/>
              <a:gd name="connsiteX3" fmla="*/ 21771 w 12235542"/>
              <a:gd name="connsiteY3" fmla="*/ 1567542 h 1567542"/>
              <a:gd name="connsiteX4" fmla="*/ 0 w 12235542"/>
              <a:gd name="connsiteY4" fmla="*/ 478972 h 1567542"/>
              <a:gd name="connsiteX0" fmla="*/ 0 w 12214819"/>
              <a:gd name="connsiteY0" fmla="*/ 478972 h 1600201"/>
              <a:gd name="connsiteX1" fmla="*/ 12213772 w 12214819"/>
              <a:gd name="connsiteY1" fmla="*/ 0 h 1600201"/>
              <a:gd name="connsiteX2" fmla="*/ 12213771 w 12214819"/>
              <a:gd name="connsiteY2" fmla="*/ 1600201 h 1600201"/>
              <a:gd name="connsiteX3" fmla="*/ 21771 w 12214819"/>
              <a:gd name="connsiteY3" fmla="*/ 1567542 h 1600201"/>
              <a:gd name="connsiteX4" fmla="*/ 0 w 12214819"/>
              <a:gd name="connsiteY4" fmla="*/ 478972 h 1600201"/>
              <a:gd name="connsiteX0" fmla="*/ 0 w 12225140"/>
              <a:gd name="connsiteY0" fmla="*/ 489858 h 1611087"/>
              <a:gd name="connsiteX1" fmla="*/ 12224658 w 12225140"/>
              <a:gd name="connsiteY1" fmla="*/ 0 h 1611087"/>
              <a:gd name="connsiteX2" fmla="*/ 12213771 w 12225140"/>
              <a:gd name="connsiteY2" fmla="*/ 1611087 h 1611087"/>
              <a:gd name="connsiteX3" fmla="*/ 21771 w 12225140"/>
              <a:gd name="connsiteY3" fmla="*/ 1578428 h 1611087"/>
              <a:gd name="connsiteX4" fmla="*/ 0 w 12225140"/>
              <a:gd name="connsiteY4" fmla="*/ 489858 h 1611087"/>
              <a:gd name="connsiteX0" fmla="*/ 10886 w 12203369"/>
              <a:gd name="connsiteY0" fmla="*/ 489858 h 1611087"/>
              <a:gd name="connsiteX1" fmla="*/ 12202887 w 12203369"/>
              <a:gd name="connsiteY1" fmla="*/ 0 h 1611087"/>
              <a:gd name="connsiteX2" fmla="*/ 12192000 w 12203369"/>
              <a:gd name="connsiteY2" fmla="*/ 1611087 h 1611087"/>
              <a:gd name="connsiteX3" fmla="*/ 0 w 12203369"/>
              <a:gd name="connsiteY3" fmla="*/ 1578428 h 1611087"/>
              <a:gd name="connsiteX4" fmla="*/ 10886 w 12203369"/>
              <a:gd name="connsiteY4" fmla="*/ 489858 h 1611087"/>
              <a:gd name="connsiteX0" fmla="*/ 10886 w 12203933"/>
              <a:gd name="connsiteY0" fmla="*/ 489858 h 1621973"/>
              <a:gd name="connsiteX1" fmla="*/ 12202887 w 12203933"/>
              <a:gd name="connsiteY1" fmla="*/ 0 h 1621973"/>
              <a:gd name="connsiteX2" fmla="*/ 12202876 w 12203933"/>
              <a:gd name="connsiteY2" fmla="*/ 1621973 h 1621973"/>
              <a:gd name="connsiteX3" fmla="*/ 0 w 12203933"/>
              <a:gd name="connsiteY3" fmla="*/ 1578428 h 1621973"/>
              <a:gd name="connsiteX4" fmla="*/ 10886 w 12203933"/>
              <a:gd name="connsiteY4" fmla="*/ 489858 h 1621973"/>
              <a:gd name="connsiteX0" fmla="*/ 10886 w 12224628"/>
              <a:gd name="connsiteY0" fmla="*/ 489858 h 1621973"/>
              <a:gd name="connsiteX1" fmla="*/ 12202887 w 12224628"/>
              <a:gd name="connsiteY1" fmla="*/ 0 h 1621973"/>
              <a:gd name="connsiteX2" fmla="*/ 12224628 w 12224628"/>
              <a:gd name="connsiteY2" fmla="*/ 1621973 h 1621973"/>
              <a:gd name="connsiteX3" fmla="*/ 0 w 12224628"/>
              <a:gd name="connsiteY3" fmla="*/ 1578428 h 1621973"/>
              <a:gd name="connsiteX4" fmla="*/ 10886 w 12224628"/>
              <a:gd name="connsiteY4" fmla="*/ 489858 h 1621973"/>
              <a:gd name="connsiteX0" fmla="*/ 10886 w 12209259"/>
              <a:gd name="connsiteY0" fmla="*/ 489858 h 1621973"/>
              <a:gd name="connsiteX1" fmla="*/ 12202887 w 12209259"/>
              <a:gd name="connsiteY1" fmla="*/ 0 h 1621973"/>
              <a:gd name="connsiteX2" fmla="*/ 12209259 w 12209259"/>
              <a:gd name="connsiteY2" fmla="*/ 1621973 h 1621973"/>
              <a:gd name="connsiteX3" fmla="*/ 0 w 12209259"/>
              <a:gd name="connsiteY3" fmla="*/ 1578428 h 1621973"/>
              <a:gd name="connsiteX4" fmla="*/ 10886 w 12209259"/>
              <a:gd name="connsiteY4" fmla="*/ 489858 h 1621973"/>
              <a:gd name="connsiteX0" fmla="*/ 0 w 12213741"/>
              <a:gd name="connsiteY0" fmla="*/ 489858 h 1621973"/>
              <a:gd name="connsiteX1" fmla="*/ 12207369 w 12213741"/>
              <a:gd name="connsiteY1" fmla="*/ 0 h 1621973"/>
              <a:gd name="connsiteX2" fmla="*/ 12213741 w 12213741"/>
              <a:gd name="connsiteY2" fmla="*/ 1621973 h 1621973"/>
              <a:gd name="connsiteX3" fmla="*/ 4482 w 12213741"/>
              <a:gd name="connsiteY3" fmla="*/ 1578428 h 1621973"/>
              <a:gd name="connsiteX4" fmla="*/ 0 w 12213741"/>
              <a:gd name="connsiteY4" fmla="*/ 489858 h 16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3741" h="1621973">
                <a:moveTo>
                  <a:pt x="0" y="489858"/>
                </a:moveTo>
                <a:lnTo>
                  <a:pt x="12207369" y="0"/>
                </a:lnTo>
                <a:cubicBezTo>
                  <a:pt x="12210997" y="638629"/>
                  <a:pt x="12210113" y="983344"/>
                  <a:pt x="12213741" y="1621973"/>
                </a:cubicBezTo>
                <a:lnTo>
                  <a:pt x="4482" y="1578428"/>
                </a:lnTo>
                <a:lnTo>
                  <a:pt x="0" y="4898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473" y="239486"/>
            <a:ext cx="10363200" cy="58100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232" y="1077686"/>
            <a:ext cx="10363200" cy="4212771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96ED584-3B74-4C95-B58D-8E33F74C7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173" y="6239930"/>
            <a:ext cx="1387170" cy="436904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B0859B8-A787-463C-A350-3B7B192D030B}"/>
              </a:ext>
            </a:extLst>
          </p:cNvPr>
          <p:cNvSpPr txBox="1">
            <a:spLocks/>
          </p:cNvSpPr>
          <p:nvPr userDrawn="1"/>
        </p:nvSpPr>
        <p:spPr>
          <a:xfrm>
            <a:off x="552636" y="6298250"/>
            <a:ext cx="2663060" cy="320264"/>
          </a:xfrm>
          <a:prstGeom prst="rect">
            <a:avLst/>
          </a:prstGeom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2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pl-PL" sz="1200" kern="0" dirty="0">
                <a:solidFill>
                  <a:schemeClr val="accent1"/>
                </a:solidFill>
              </a:rPr>
              <a:t>konflikt</a:t>
            </a:r>
            <a:r>
              <a:rPr lang="pl-PL" sz="1200" kern="0" dirty="0">
                <a:solidFill>
                  <a:schemeClr val="tx1"/>
                </a:solidFill>
              </a:rPr>
              <a:t>serologiczny.pl</a:t>
            </a:r>
            <a:endParaRPr lang="en-US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73008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871246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451373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25287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1D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4">
            <a:extLst>
              <a:ext uri="{FF2B5EF4-FFF2-40B4-BE49-F238E27FC236}">
                <a16:creationId xmlns:a16="http://schemas.microsoft.com/office/drawing/2014/main" id="{CA911043-84E6-4C65-A480-003779E35C9F}"/>
              </a:ext>
            </a:extLst>
          </p:cNvPr>
          <p:cNvSpPr/>
          <p:nvPr userDrawn="1"/>
        </p:nvSpPr>
        <p:spPr bwMode="auto">
          <a:xfrm>
            <a:off x="-26291" y="5563892"/>
            <a:ext cx="12331945" cy="1348538"/>
          </a:xfrm>
          <a:custGeom>
            <a:avLst/>
            <a:gdLst>
              <a:gd name="connsiteX0" fmla="*/ 0 w 12268200"/>
              <a:gd name="connsiteY0" fmla="*/ 0 h 1251857"/>
              <a:gd name="connsiteX1" fmla="*/ 12268200 w 12268200"/>
              <a:gd name="connsiteY1" fmla="*/ 0 h 1251857"/>
              <a:gd name="connsiteX2" fmla="*/ 12268200 w 12268200"/>
              <a:gd name="connsiteY2" fmla="*/ 1251857 h 1251857"/>
              <a:gd name="connsiteX3" fmla="*/ 0 w 12268200"/>
              <a:gd name="connsiteY3" fmla="*/ 1251857 h 1251857"/>
              <a:gd name="connsiteX4" fmla="*/ 0 w 12268200"/>
              <a:gd name="connsiteY4" fmla="*/ 0 h 1251857"/>
              <a:gd name="connsiteX0" fmla="*/ 0 w 12268200"/>
              <a:gd name="connsiteY0" fmla="*/ 664029 h 1915886"/>
              <a:gd name="connsiteX1" fmla="*/ 12257315 w 12268200"/>
              <a:gd name="connsiteY1" fmla="*/ 0 h 1915886"/>
              <a:gd name="connsiteX2" fmla="*/ 12268200 w 12268200"/>
              <a:gd name="connsiteY2" fmla="*/ 1915886 h 1915886"/>
              <a:gd name="connsiteX3" fmla="*/ 0 w 12268200"/>
              <a:gd name="connsiteY3" fmla="*/ 1915886 h 1915886"/>
              <a:gd name="connsiteX4" fmla="*/ 0 w 12268200"/>
              <a:gd name="connsiteY4" fmla="*/ 664029 h 1915886"/>
              <a:gd name="connsiteX0" fmla="*/ 43543 w 12268200"/>
              <a:gd name="connsiteY0" fmla="*/ 478972 h 1915886"/>
              <a:gd name="connsiteX1" fmla="*/ 12257315 w 12268200"/>
              <a:gd name="connsiteY1" fmla="*/ 0 h 1915886"/>
              <a:gd name="connsiteX2" fmla="*/ 12268200 w 12268200"/>
              <a:gd name="connsiteY2" fmla="*/ 1915886 h 1915886"/>
              <a:gd name="connsiteX3" fmla="*/ 0 w 12268200"/>
              <a:gd name="connsiteY3" fmla="*/ 1915886 h 1915886"/>
              <a:gd name="connsiteX4" fmla="*/ 43543 w 12268200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32657 w 12224657"/>
              <a:gd name="connsiteY3" fmla="*/ 1894114 h 1915886"/>
              <a:gd name="connsiteX4" fmla="*/ 0 w 12224657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87085 w 12224657"/>
              <a:gd name="connsiteY3" fmla="*/ 1295400 h 1915886"/>
              <a:gd name="connsiteX4" fmla="*/ 0 w 12224657"/>
              <a:gd name="connsiteY4" fmla="*/ 478972 h 1915886"/>
              <a:gd name="connsiteX0" fmla="*/ 0 w 12224657"/>
              <a:gd name="connsiteY0" fmla="*/ 478972 h 1915886"/>
              <a:gd name="connsiteX1" fmla="*/ 12213772 w 12224657"/>
              <a:gd name="connsiteY1" fmla="*/ 0 h 1915886"/>
              <a:gd name="connsiteX2" fmla="*/ 12224657 w 12224657"/>
              <a:gd name="connsiteY2" fmla="*/ 1915886 h 1915886"/>
              <a:gd name="connsiteX3" fmla="*/ 21771 w 12224657"/>
              <a:gd name="connsiteY3" fmla="*/ 1567542 h 1915886"/>
              <a:gd name="connsiteX4" fmla="*/ 0 w 12224657"/>
              <a:gd name="connsiteY4" fmla="*/ 478972 h 1915886"/>
              <a:gd name="connsiteX0" fmla="*/ 0 w 12235542"/>
              <a:gd name="connsiteY0" fmla="*/ 478972 h 1567542"/>
              <a:gd name="connsiteX1" fmla="*/ 12213772 w 12235542"/>
              <a:gd name="connsiteY1" fmla="*/ 0 h 1567542"/>
              <a:gd name="connsiteX2" fmla="*/ 12235542 w 12235542"/>
              <a:gd name="connsiteY2" fmla="*/ 1110344 h 1567542"/>
              <a:gd name="connsiteX3" fmla="*/ 21771 w 12235542"/>
              <a:gd name="connsiteY3" fmla="*/ 1567542 h 1567542"/>
              <a:gd name="connsiteX4" fmla="*/ 0 w 12235542"/>
              <a:gd name="connsiteY4" fmla="*/ 478972 h 1567542"/>
              <a:gd name="connsiteX0" fmla="*/ 0 w 12214819"/>
              <a:gd name="connsiteY0" fmla="*/ 478972 h 1600201"/>
              <a:gd name="connsiteX1" fmla="*/ 12213772 w 12214819"/>
              <a:gd name="connsiteY1" fmla="*/ 0 h 1600201"/>
              <a:gd name="connsiteX2" fmla="*/ 12213771 w 12214819"/>
              <a:gd name="connsiteY2" fmla="*/ 1600201 h 1600201"/>
              <a:gd name="connsiteX3" fmla="*/ 21771 w 12214819"/>
              <a:gd name="connsiteY3" fmla="*/ 1567542 h 1600201"/>
              <a:gd name="connsiteX4" fmla="*/ 0 w 12214819"/>
              <a:gd name="connsiteY4" fmla="*/ 478972 h 1600201"/>
              <a:gd name="connsiteX0" fmla="*/ 0 w 12225140"/>
              <a:gd name="connsiteY0" fmla="*/ 489858 h 1611087"/>
              <a:gd name="connsiteX1" fmla="*/ 12224658 w 12225140"/>
              <a:gd name="connsiteY1" fmla="*/ 0 h 1611087"/>
              <a:gd name="connsiteX2" fmla="*/ 12213771 w 12225140"/>
              <a:gd name="connsiteY2" fmla="*/ 1611087 h 1611087"/>
              <a:gd name="connsiteX3" fmla="*/ 21771 w 12225140"/>
              <a:gd name="connsiteY3" fmla="*/ 1578428 h 1611087"/>
              <a:gd name="connsiteX4" fmla="*/ 0 w 12225140"/>
              <a:gd name="connsiteY4" fmla="*/ 489858 h 1611087"/>
              <a:gd name="connsiteX0" fmla="*/ 10886 w 12203369"/>
              <a:gd name="connsiteY0" fmla="*/ 489858 h 1611087"/>
              <a:gd name="connsiteX1" fmla="*/ 12202887 w 12203369"/>
              <a:gd name="connsiteY1" fmla="*/ 0 h 1611087"/>
              <a:gd name="connsiteX2" fmla="*/ 12192000 w 12203369"/>
              <a:gd name="connsiteY2" fmla="*/ 1611087 h 1611087"/>
              <a:gd name="connsiteX3" fmla="*/ 0 w 12203369"/>
              <a:gd name="connsiteY3" fmla="*/ 1578428 h 1611087"/>
              <a:gd name="connsiteX4" fmla="*/ 10886 w 12203369"/>
              <a:gd name="connsiteY4" fmla="*/ 489858 h 1611087"/>
              <a:gd name="connsiteX0" fmla="*/ 10886 w 12203933"/>
              <a:gd name="connsiteY0" fmla="*/ 489858 h 1621973"/>
              <a:gd name="connsiteX1" fmla="*/ 12202887 w 12203933"/>
              <a:gd name="connsiteY1" fmla="*/ 0 h 1621973"/>
              <a:gd name="connsiteX2" fmla="*/ 12202876 w 12203933"/>
              <a:gd name="connsiteY2" fmla="*/ 1621973 h 1621973"/>
              <a:gd name="connsiteX3" fmla="*/ 0 w 12203933"/>
              <a:gd name="connsiteY3" fmla="*/ 1578428 h 1621973"/>
              <a:gd name="connsiteX4" fmla="*/ 10886 w 12203933"/>
              <a:gd name="connsiteY4" fmla="*/ 489858 h 1621973"/>
              <a:gd name="connsiteX0" fmla="*/ 10886 w 12224628"/>
              <a:gd name="connsiteY0" fmla="*/ 489858 h 1621973"/>
              <a:gd name="connsiteX1" fmla="*/ 12202887 w 12224628"/>
              <a:gd name="connsiteY1" fmla="*/ 0 h 1621973"/>
              <a:gd name="connsiteX2" fmla="*/ 12224628 w 12224628"/>
              <a:gd name="connsiteY2" fmla="*/ 1621973 h 1621973"/>
              <a:gd name="connsiteX3" fmla="*/ 0 w 12224628"/>
              <a:gd name="connsiteY3" fmla="*/ 1578428 h 1621973"/>
              <a:gd name="connsiteX4" fmla="*/ 10886 w 12224628"/>
              <a:gd name="connsiteY4" fmla="*/ 489858 h 1621973"/>
              <a:gd name="connsiteX0" fmla="*/ 10886 w 12209259"/>
              <a:gd name="connsiteY0" fmla="*/ 489858 h 1621973"/>
              <a:gd name="connsiteX1" fmla="*/ 12202887 w 12209259"/>
              <a:gd name="connsiteY1" fmla="*/ 0 h 1621973"/>
              <a:gd name="connsiteX2" fmla="*/ 12209259 w 12209259"/>
              <a:gd name="connsiteY2" fmla="*/ 1621973 h 1621973"/>
              <a:gd name="connsiteX3" fmla="*/ 0 w 12209259"/>
              <a:gd name="connsiteY3" fmla="*/ 1578428 h 1621973"/>
              <a:gd name="connsiteX4" fmla="*/ 10886 w 12209259"/>
              <a:gd name="connsiteY4" fmla="*/ 489858 h 1621973"/>
              <a:gd name="connsiteX0" fmla="*/ 0 w 12213741"/>
              <a:gd name="connsiteY0" fmla="*/ 489858 h 1621973"/>
              <a:gd name="connsiteX1" fmla="*/ 12207369 w 12213741"/>
              <a:gd name="connsiteY1" fmla="*/ 0 h 1621973"/>
              <a:gd name="connsiteX2" fmla="*/ 12213741 w 12213741"/>
              <a:gd name="connsiteY2" fmla="*/ 1621973 h 1621973"/>
              <a:gd name="connsiteX3" fmla="*/ 4482 w 12213741"/>
              <a:gd name="connsiteY3" fmla="*/ 1578428 h 1621973"/>
              <a:gd name="connsiteX4" fmla="*/ 0 w 12213741"/>
              <a:gd name="connsiteY4" fmla="*/ 489858 h 162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3741" h="1621973">
                <a:moveTo>
                  <a:pt x="0" y="489858"/>
                </a:moveTo>
                <a:lnTo>
                  <a:pt x="12207369" y="0"/>
                </a:lnTo>
                <a:cubicBezTo>
                  <a:pt x="12210997" y="638629"/>
                  <a:pt x="12210113" y="983344"/>
                  <a:pt x="12213741" y="1621973"/>
                </a:cubicBezTo>
                <a:lnTo>
                  <a:pt x="4482" y="1578428"/>
                </a:lnTo>
                <a:lnTo>
                  <a:pt x="0" y="489858"/>
                </a:lnTo>
                <a:close/>
              </a:path>
            </a:pathLst>
          </a:cu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50775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490701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85263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66746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476464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17954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330887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35700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4800936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5913842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2935966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3021436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4035275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E4321B6-95D6-474C-AEB5-CB75BCF1F0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88" y="427038"/>
            <a:ext cx="7802562" cy="6953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994067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A56D04-DA35-4E63-B032-496A64333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4128D67-DFDF-432C-9642-E7F1A32C3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3299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3" r:id="rId2"/>
    <p:sldLayoutId id="2147483685" r:id="rId3"/>
    <p:sldLayoutId id="2147483689" r:id="rId4"/>
    <p:sldLayoutId id="2147483696" r:id="rId5"/>
    <p:sldLayoutId id="2147483694" r:id="rId6"/>
    <p:sldLayoutId id="2147483692" r:id="rId7"/>
    <p:sldLayoutId id="2147483709" r:id="rId8"/>
    <p:sldLayoutId id="2147483690" r:id="rId9"/>
    <p:sldLayoutId id="2147483699" r:id="rId10"/>
    <p:sldLayoutId id="2147483710" r:id="rId11"/>
    <p:sldLayoutId id="2147483702" r:id="rId12"/>
    <p:sldLayoutId id="2147483697" r:id="rId13"/>
    <p:sldLayoutId id="2147483698" r:id="rId14"/>
    <p:sldLayoutId id="2147483704" r:id="rId15"/>
    <p:sldLayoutId id="2147483700" r:id="rId16"/>
    <p:sldLayoutId id="2147483701" r:id="rId17"/>
    <p:sldLayoutId id="2147483706" r:id="rId18"/>
    <p:sldLayoutId id="2147483707" r:id="rId19"/>
    <p:sldLayoutId id="2147483705" r:id="rId20"/>
    <p:sldLayoutId id="2147483708" r:id="rId21"/>
    <p:sldLayoutId id="2147483691" r:id="rId22"/>
    <p:sldLayoutId id="2147483693" r:id="rId23"/>
    <p:sldLayoutId id="2147483695" r:id="rId24"/>
    <p:sldLayoutId id="2147483682" r:id="rId25"/>
    <p:sldLayoutId id="2147483683" r:id="rId26"/>
    <p:sldLayoutId id="2147483662" r:id="rId27"/>
    <p:sldLayoutId id="2147483663" r:id="rId28"/>
    <p:sldLayoutId id="2147483664" r:id="rId29"/>
    <p:sldLayoutId id="2147483665" r:id="rId30"/>
    <p:sldLayoutId id="2147483666" r:id="rId31"/>
    <p:sldLayoutId id="2147483667" r:id="rId32"/>
    <p:sldLayoutId id="2147483668" r:id="rId33"/>
    <p:sldLayoutId id="2147483669" r:id="rId34"/>
    <p:sldLayoutId id="2147483670" r:id="rId35"/>
    <p:sldLayoutId id="2147483671" r:id="rId36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FontTx/>
        <a:buNone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emf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29200" y="1537854"/>
            <a:ext cx="6206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Profilaktyka </a:t>
            </a:r>
          </a:p>
          <a:p>
            <a:pPr algn="ctr"/>
            <a:r>
              <a:rPr lang="pl-PL" sz="3200" dirty="0"/>
              <a:t>Konfliktu Serologicznego </a:t>
            </a:r>
            <a:endParaRPr lang="en-US" sz="3200" dirty="0"/>
          </a:p>
        </p:txBody>
      </p:sp>
      <p:sp>
        <p:nvSpPr>
          <p:cNvPr id="3" name="Prostokąt 2"/>
          <p:cNvSpPr/>
          <p:nvPr/>
        </p:nvSpPr>
        <p:spPr>
          <a:xfrm>
            <a:off x="4525701" y="2717862"/>
            <a:ext cx="7213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pl-PL" sz="2800" dirty="0"/>
              <a:t>w zakresie </a:t>
            </a:r>
            <a:r>
              <a:rPr lang="pl-PL" sz="2800" dirty="0">
                <a:solidFill>
                  <a:srgbClr val="FF0000"/>
                </a:solidFill>
              </a:rPr>
              <a:t>antygenu D</a:t>
            </a:r>
            <a:r>
              <a:rPr lang="pl-PL" sz="2800" dirty="0"/>
              <a:t> z układu </a:t>
            </a:r>
            <a:r>
              <a:rPr lang="pl-PL" sz="2800" dirty="0" err="1"/>
              <a:t>Rhesus</a:t>
            </a:r>
            <a:r>
              <a:rPr lang="pl-PL" sz="2800" dirty="0"/>
              <a:t> (Rh)</a:t>
            </a:r>
          </a:p>
        </p:txBody>
      </p:sp>
    </p:spTree>
    <p:extLst>
      <p:ext uri="{BB962C8B-B14F-4D97-AF65-F5344CB8AC3E}">
        <p14:creationId xmlns:p14="http://schemas.microsoft.com/office/powerpoint/2010/main" val="317467247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4373107" y="0"/>
            <a:ext cx="8487907" cy="1084522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387883" y="263994"/>
            <a:ext cx="11977782" cy="1288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en-US" sz="2800">
                <a:solidFill>
                  <a:schemeClr val="tx1">
                    <a:lumMod val="90000"/>
                    <a:lumOff val="10000"/>
                  </a:schemeClr>
                </a:solidFill>
              </a:rPr>
              <a:t>Ryzyko immunizacji – zwiększony przeciek  płodowo-matczyny</a:t>
            </a:r>
            <a:endParaRPr lang="pl-PL" altLang="pl-PL" sz="2800" kern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Symbol zastępczy tekstu 9">
            <a:extLst>
              <a:ext uri="{FF2B5EF4-FFF2-40B4-BE49-F238E27FC236}">
                <a16:creationId xmlns:a16="http://schemas.microsoft.com/office/drawing/2014/main" id="{4A714466-1AD1-4ED7-9F2D-3C85DABACE32}"/>
              </a:ext>
            </a:extLst>
          </p:cNvPr>
          <p:cNvSpPr txBox="1">
            <a:spLocks/>
          </p:cNvSpPr>
          <p:nvPr/>
        </p:nvSpPr>
        <p:spPr>
          <a:xfrm>
            <a:off x="121130" y="1256102"/>
            <a:ext cx="3609923" cy="123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l-PL" sz="1600" kern="0" dirty="0"/>
              <a:t>Aby doszło do powstania przeciwciał, do krwiobiegu ciężarnej musi dostać się </a:t>
            </a:r>
            <a:r>
              <a:rPr lang="pl-PL" sz="1600" b="1" kern="0" dirty="0">
                <a:solidFill>
                  <a:schemeClr val="accent2"/>
                </a:solidFill>
              </a:rPr>
              <a:t>minimum 0,2 ml krwi płodowej.</a:t>
            </a:r>
          </a:p>
        </p:txBody>
      </p:sp>
      <p:sp>
        <p:nvSpPr>
          <p:cNvPr id="12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322341" y="6194709"/>
            <a:ext cx="7970633" cy="6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Bowman J. The Management of Hemolytic Disease in the Fetus and Newborn. Seminars in Perinatology 1997: 21(1): 39-44.</a:t>
            </a:r>
          </a:p>
          <a:p>
            <a:pPr lvl="0"/>
            <a: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Acari W.Q et al. Incidence of Maternal Rh Immunization by AB0 Compatibile and Incompatibile Pregnancies. Brit. Med J,1969;1:399-401.</a:t>
            </a:r>
          </a:p>
          <a:p>
            <a:pPr lvl="0"/>
            <a: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Łepecka – Klusek C. i wsp. Istota konfliktu serologicznego i jego profilaktyka, Pielęgniarstwo XXI Wieku 2011; 1 (34): 59-62.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A44AEB3-2332-4AB9-A4F4-C76C1ACBD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05" y="4268316"/>
            <a:ext cx="1176651" cy="1171327"/>
          </a:xfrm>
          <a:prstGeom prst="rect">
            <a:avLst/>
          </a:prstGeom>
        </p:spPr>
      </p:pic>
      <p:grpSp>
        <p:nvGrpSpPr>
          <p:cNvPr id="14" name="Grupa 13">
            <a:extLst>
              <a:ext uri="{FF2B5EF4-FFF2-40B4-BE49-F238E27FC236}">
                <a16:creationId xmlns:a16="http://schemas.microsoft.com/office/drawing/2014/main" id="{03FF4FAA-108F-4A74-A3BD-C764EC313C5D}"/>
              </a:ext>
            </a:extLst>
          </p:cNvPr>
          <p:cNvGrpSpPr/>
          <p:nvPr/>
        </p:nvGrpSpPr>
        <p:grpSpPr>
          <a:xfrm>
            <a:off x="5613993" y="4582632"/>
            <a:ext cx="613995" cy="648586"/>
            <a:chOff x="9154635" y="3911213"/>
            <a:chExt cx="754912" cy="797442"/>
          </a:xfrm>
        </p:grpSpPr>
        <p:sp>
          <p:nvSpPr>
            <p:cNvPr id="15" name="Łza 14">
              <a:extLst>
                <a:ext uri="{FF2B5EF4-FFF2-40B4-BE49-F238E27FC236}">
                  <a16:creationId xmlns:a16="http://schemas.microsoft.com/office/drawing/2014/main" id="{7CF625D1-A2F2-4FAF-B51A-CD7D7E204A81}"/>
                </a:ext>
              </a:extLst>
            </p:cNvPr>
            <p:cNvSpPr/>
            <p:nvPr/>
          </p:nvSpPr>
          <p:spPr bwMode="auto">
            <a:xfrm rot="18929049">
              <a:off x="9291483" y="4061720"/>
              <a:ext cx="484557" cy="484557"/>
            </a:xfrm>
            <a:prstGeom prst="teardrop">
              <a:avLst>
                <a:gd name="adj" fmla="val 131534"/>
              </a:avLst>
            </a:prstGeom>
            <a:solidFill>
              <a:schemeClr val="accent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Symbol zastępczy tekstu 9">
              <a:extLst>
                <a:ext uri="{FF2B5EF4-FFF2-40B4-BE49-F238E27FC236}">
                  <a16:creationId xmlns:a16="http://schemas.microsoft.com/office/drawing/2014/main" id="{8ECF7EC1-3DA8-4537-BDF3-F4EEB9766146}"/>
                </a:ext>
              </a:extLst>
            </p:cNvPr>
            <p:cNvSpPr txBox="1">
              <a:spLocks/>
            </p:cNvSpPr>
            <p:nvPr/>
          </p:nvSpPr>
          <p:spPr>
            <a:xfrm>
              <a:off x="9154635" y="3911213"/>
              <a:ext cx="754912" cy="79744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b="1" kern="0"/>
                <a:t>+</a:t>
              </a:r>
            </a:p>
          </p:txBody>
        </p:sp>
      </p:grpSp>
      <p:grpSp>
        <p:nvGrpSpPr>
          <p:cNvPr id="27" name="Grupa 26">
            <a:extLst>
              <a:ext uri="{FF2B5EF4-FFF2-40B4-BE49-F238E27FC236}">
                <a16:creationId xmlns:a16="http://schemas.microsoft.com/office/drawing/2014/main" id="{7E600CE0-9A5F-4263-824A-83276052C890}"/>
              </a:ext>
            </a:extLst>
          </p:cNvPr>
          <p:cNvGrpSpPr/>
          <p:nvPr/>
        </p:nvGrpSpPr>
        <p:grpSpPr>
          <a:xfrm>
            <a:off x="6060559" y="2977117"/>
            <a:ext cx="754912" cy="797442"/>
            <a:chOff x="10749517" y="2753833"/>
            <a:chExt cx="754912" cy="797442"/>
          </a:xfrm>
        </p:grpSpPr>
        <p:sp>
          <p:nvSpPr>
            <p:cNvPr id="28" name="Owal 27">
              <a:extLst>
                <a:ext uri="{FF2B5EF4-FFF2-40B4-BE49-F238E27FC236}">
                  <a16:creationId xmlns:a16="http://schemas.microsoft.com/office/drawing/2014/main" id="{0B297AE2-8044-4286-BB00-EDE2117D9203}"/>
                </a:ext>
              </a:extLst>
            </p:cNvPr>
            <p:cNvSpPr/>
            <p:nvPr/>
          </p:nvSpPr>
          <p:spPr bwMode="auto">
            <a:xfrm>
              <a:off x="10887740" y="2849526"/>
              <a:ext cx="457200" cy="457200"/>
            </a:xfrm>
            <a:prstGeom prst="ellipse">
              <a:avLst/>
            </a:prstGeom>
            <a:solidFill>
              <a:schemeClr val="accent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Symbol zastępczy tekstu 9">
              <a:extLst>
                <a:ext uri="{FF2B5EF4-FFF2-40B4-BE49-F238E27FC236}">
                  <a16:creationId xmlns:a16="http://schemas.microsoft.com/office/drawing/2014/main" id="{6C02B7B5-C24B-4D0E-9BDB-2C56578432C9}"/>
                </a:ext>
              </a:extLst>
            </p:cNvPr>
            <p:cNvSpPr txBox="1">
              <a:spLocks/>
            </p:cNvSpPr>
            <p:nvPr/>
          </p:nvSpPr>
          <p:spPr>
            <a:xfrm>
              <a:off x="10749517" y="2753833"/>
              <a:ext cx="754912" cy="79744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b="1" kern="0"/>
                <a:t>-</a:t>
              </a:r>
            </a:p>
          </p:txBody>
        </p:sp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147E345C-CDAC-4DAD-A89F-18FE6027F4A6}"/>
              </a:ext>
            </a:extLst>
          </p:cNvPr>
          <p:cNvGrpSpPr/>
          <p:nvPr/>
        </p:nvGrpSpPr>
        <p:grpSpPr>
          <a:xfrm>
            <a:off x="3955314" y="1799223"/>
            <a:ext cx="1107204" cy="1401175"/>
            <a:chOff x="9161883" y="4079534"/>
            <a:chExt cx="754912" cy="955347"/>
          </a:xfrm>
        </p:grpSpPr>
        <p:sp>
          <p:nvSpPr>
            <p:cNvPr id="31" name="Łza 30">
              <a:extLst>
                <a:ext uri="{FF2B5EF4-FFF2-40B4-BE49-F238E27FC236}">
                  <a16:creationId xmlns:a16="http://schemas.microsoft.com/office/drawing/2014/main" id="{1AF23569-1C47-4BF4-94A8-8CD79CD1970D}"/>
                </a:ext>
              </a:extLst>
            </p:cNvPr>
            <p:cNvSpPr/>
            <p:nvPr/>
          </p:nvSpPr>
          <p:spPr bwMode="auto">
            <a:xfrm rot="18929049">
              <a:off x="9247959" y="4079534"/>
              <a:ext cx="570578" cy="570579"/>
            </a:xfrm>
            <a:prstGeom prst="teardrop">
              <a:avLst>
                <a:gd name="adj" fmla="val 131534"/>
              </a:avLst>
            </a:prstGeom>
            <a:solidFill>
              <a:schemeClr val="accent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Symbol zastępczy tekstu 9">
              <a:extLst>
                <a:ext uri="{FF2B5EF4-FFF2-40B4-BE49-F238E27FC236}">
                  <a16:creationId xmlns:a16="http://schemas.microsoft.com/office/drawing/2014/main" id="{E4C51722-EF28-47C7-A0FE-4C5B2C5D0DB2}"/>
                </a:ext>
              </a:extLst>
            </p:cNvPr>
            <p:cNvSpPr txBox="1">
              <a:spLocks/>
            </p:cNvSpPr>
            <p:nvPr/>
          </p:nvSpPr>
          <p:spPr>
            <a:xfrm>
              <a:off x="9161883" y="4237439"/>
              <a:ext cx="754912" cy="79744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2000" b="1" kern="0"/>
                <a:t>0,2 </a:t>
              </a:r>
              <a:r>
                <a:rPr lang="pl-PL" sz="1050" b="1" kern="0"/>
                <a:t>ml</a:t>
              </a:r>
              <a:endParaRPr lang="pl-PL" sz="2000" b="1" kern="0"/>
            </a:p>
          </p:txBody>
        </p:sp>
      </p:grpSp>
      <p:sp>
        <p:nvSpPr>
          <p:cNvPr id="33" name="Symbol zastępczy tekstu 9">
            <a:extLst>
              <a:ext uri="{FF2B5EF4-FFF2-40B4-BE49-F238E27FC236}">
                <a16:creationId xmlns:a16="http://schemas.microsoft.com/office/drawing/2014/main" id="{5F542E7A-6977-40F1-A1A9-852D6CB8BE2B}"/>
              </a:ext>
            </a:extLst>
          </p:cNvPr>
          <p:cNvSpPr txBox="1">
            <a:spLocks/>
          </p:cNvSpPr>
          <p:nvPr/>
        </p:nvSpPr>
        <p:spPr>
          <a:xfrm>
            <a:off x="1105786" y="3113412"/>
            <a:ext cx="2743200" cy="5654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l-PL" sz="1400" b="1" kern="0"/>
              <a:t>Poronienie </a:t>
            </a:r>
            <a:br>
              <a:rPr lang="pl-PL" sz="1400" b="1" kern="0"/>
            </a:br>
            <a:r>
              <a:rPr lang="pl-PL" sz="1200" kern="0"/>
              <a:t>(samoistne, indukowane)</a:t>
            </a:r>
          </a:p>
        </p:txBody>
      </p:sp>
      <p:sp>
        <p:nvSpPr>
          <p:cNvPr id="34" name="Symbol zastępczy tekstu 9">
            <a:extLst>
              <a:ext uri="{FF2B5EF4-FFF2-40B4-BE49-F238E27FC236}">
                <a16:creationId xmlns:a16="http://schemas.microsoft.com/office/drawing/2014/main" id="{0B163145-6EF6-44FB-A9DD-E59F9C0C8274}"/>
              </a:ext>
            </a:extLst>
          </p:cNvPr>
          <p:cNvSpPr txBox="1">
            <a:spLocks/>
          </p:cNvSpPr>
          <p:nvPr/>
        </p:nvSpPr>
        <p:spPr>
          <a:xfrm>
            <a:off x="935665" y="3761998"/>
            <a:ext cx="2934586" cy="852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l-PL" sz="1400" b="1" kern="0"/>
              <a:t>Diagnostyczne zabiegi wewnątrzmaciczne </a:t>
            </a:r>
          </a:p>
        </p:txBody>
      </p:sp>
      <p:sp>
        <p:nvSpPr>
          <p:cNvPr id="35" name="Symbol zastępczy tekstu 9">
            <a:extLst>
              <a:ext uri="{FF2B5EF4-FFF2-40B4-BE49-F238E27FC236}">
                <a16:creationId xmlns:a16="http://schemas.microsoft.com/office/drawing/2014/main" id="{F7E15377-B9BD-4355-803A-75DF2AEEAED2}"/>
              </a:ext>
            </a:extLst>
          </p:cNvPr>
          <p:cNvSpPr txBox="1">
            <a:spLocks/>
          </p:cNvSpPr>
          <p:nvPr/>
        </p:nvSpPr>
        <p:spPr>
          <a:xfrm>
            <a:off x="935665" y="4431851"/>
            <a:ext cx="2934586" cy="512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l-PL" sz="1400" b="1" kern="0"/>
              <a:t>Tępy uraz brzucha ciężarnej</a:t>
            </a:r>
          </a:p>
        </p:txBody>
      </p:sp>
      <p:sp>
        <p:nvSpPr>
          <p:cNvPr id="36" name="Symbol zastępczy tekstu 9">
            <a:extLst>
              <a:ext uri="{FF2B5EF4-FFF2-40B4-BE49-F238E27FC236}">
                <a16:creationId xmlns:a16="http://schemas.microsoft.com/office/drawing/2014/main" id="{5EACF58A-32CA-40B9-937F-95A6CBB1B9C0}"/>
              </a:ext>
            </a:extLst>
          </p:cNvPr>
          <p:cNvSpPr txBox="1">
            <a:spLocks/>
          </p:cNvSpPr>
          <p:nvPr/>
        </p:nvSpPr>
        <p:spPr>
          <a:xfrm>
            <a:off x="935665" y="4952846"/>
            <a:ext cx="2934586" cy="5122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l-PL" sz="1400" b="1" kern="0"/>
              <a:t>Przezszyjkowa aspiracja kosmków łożyskowych</a:t>
            </a:r>
          </a:p>
        </p:txBody>
      </p:sp>
      <p:sp>
        <p:nvSpPr>
          <p:cNvPr id="37" name="Symbol zastępczy tekstu 9">
            <a:extLst>
              <a:ext uri="{FF2B5EF4-FFF2-40B4-BE49-F238E27FC236}">
                <a16:creationId xmlns:a16="http://schemas.microsoft.com/office/drawing/2014/main" id="{D5AA87D5-586C-4102-9461-D873C602FB89}"/>
              </a:ext>
            </a:extLst>
          </p:cNvPr>
          <p:cNvSpPr txBox="1">
            <a:spLocks/>
          </p:cNvSpPr>
          <p:nvPr/>
        </p:nvSpPr>
        <p:spPr>
          <a:xfrm>
            <a:off x="935665" y="5548269"/>
            <a:ext cx="2934586" cy="37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l-PL" sz="1400" b="1" kern="0"/>
              <a:t>Obrót zewnętrzny</a:t>
            </a:r>
          </a:p>
        </p:txBody>
      </p: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C8C5FDFA-AFED-41D3-94D8-26FF79717DDA}"/>
              </a:ext>
            </a:extLst>
          </p:cNvPr>
          <p:cNvCxnSpPr>
            <a:cxnSpLocks/>
          </p:cNvCxnSpPr>
          <p:nvPr/>
        </p:nvCxnSpPr>
        <p:spPr bwMode="auto">
          <a:xfrm>
            <a:off x="4048261" y="3292550"/>
            <a:ext cx="1672055" cy="107743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CF0721B8-9352-458C-A9A5-7554703234D0}"/>
              </a:ext>
            </a:extLst>
          </p:cNvPr>
          <p:cNvCxnSpPr>
            <a:cxnSpLocks/>
          </p:cNvCxnSpPr>
          <p:nvPr/>
        </p:nvCxnSpPr>
        <p:spPr bwMode="auto">
          <a:xfrm>
            <a:off x="4048261" y="3983666"/>
            <a:ext cx="1586995" cy="69466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028B62A7-5660-442E-96F1-A2460A43F6A4}"/>
              </a:ext>
            </a:extLst>
          </p:cNvPr>
          <p:cNvCxnSpPr>
            <a:cxnSpLocks/>
          </p:cNvCxnSpPr>
          <p:nvPr/>
        </p:nvCxnSpPr>
        <p:spPr bwMode="auto">
          <a:xfrm>
            <a:off x="4048261" y="4557824"/>
            <a:ext cx="1565730" cy="3331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Łącznik prosty ze strzałką 40">
            <a:extLst>
              <a:ext uri="{FF2B5EF4-FFF2-40B4-BE49-F238E27FC236}">
                <a16:creationId xmlns:a16="http://schemas.microsoft.com/office/drawing/2014/main" id="{FF086142-8C98-4514-B65B-AED11C14FD00}"/>
              </a:ext>
            </a:extLst>
          </p:cNvPr>
          <p:cNvCxnSpPr>
            <a:cxnSpLocks/>
          </p:cNvCxnSpPr>
          <p:nvPr/>
        </p:nvCxnSpPr>
        <p:spPr bwMode="auto">
          <a:xfrm>
            <a:off x="4048261" y="5153247"/>
            <a:ext cx="157636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Łącznik prosty ze strzałką 41">
            <a:extLst>
              <a:ext uri="{FF2B5EF4-FFF2-40B4-BE49-F238E27FC236}">
                <a16:creationId xmlns:a16="http://schemas.microsoft.com/office/drawing/2014/main" id="{72496F19-E677-437C-830E-85906E0BBC16}"/>
              </a:ext>
            </a:extLst>
          </p:cNvPr>
          <p:cNvCxnSpPr>
            <a:cxnSpLocks/>
          </p:cNvCxnSpPr>
          <p:nvPr/>
        </p:nvCxnSpPr>
        <p:spPr bwMode="auto">
          <a:xfrm flipV="1">
            <a:off x="4048261" y="5369442"/>
            <a:ext cx="1629525" cy="31543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Symbol zastępczy tekstu 9">
            <a:extLst>
              <a:ext uri="{FF2B5EF4-FFF2-40B4-BE49-F238E27FC236}">
                <a16:creationId xmlns:a16="http://schemas.microsoft.com/office/drawing/2014/main" id="{617372BE-4DBE-41F1-A303-29F52D128464}"/>
              </a:ext>
            </a:extLst>
          </p:cNvPr>
          <p:cNvSpPr txBox="1">
            <a:spLocks/>
          </p:cNvSpPr>
          <p:nvPr/>
        </p:nvSpPr>
        <p:spPr>
          <a:xfrm>
            <a:off x="8367823" y="1711842"/>
            <a:ext cx="2743200" cy="5954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400" b="1" kern="0"/>
              <a:t>Łożysko przodujące </a:t>
            </a:r>
            <a:br>
              <a:rPr lang="pl-PL" sz="1400" b="1" kern="0"/>
            </a:br>
            <a:r>
              <a:rPr lang="pl-PL" sz="1400" b="1" kern="0"/>
              <a:t>z krwawieniem</a:t>
            </a:r>
          </a:p>
        </p:txBody>
      </p:sp>
      <p:sp>
        <p:nvSpPr>
          <p:cNvPr id="44" name="Symbol zastępczy tekstu 9">
            <a:extLst>
              <a:ext uri="{FF2B5EF4-FFF2-40B4-BE49-F238E27FC236}">
                <a16:creationId xmlns:a16="http://schemas.microsoft.com/office/drawing/2014/main" id="{DB1E38A8-9922-41EA-98C5-696C11DF794D}"/>
              </a:ext>
            </a:extLst>
          </p:cNvPr>
          <p:cNvSpPr txBox="1">
            <a:spLocks/>
          </p:cNvSpPr>
          <p:nvPr/>
        </p:nvSpPr>
        <p:spPr>
          <a:xfrm>
            <a:off x="8367823" y="2486092"/>
            <a:ext cx="2381693" cy="5867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400" b="1" kern="0"/>
              <a:t>Przedwczesne odklejenie łożyska</a:t>
            </a:r>
          </a:p>
        </p:txBody>
      </p:sp>
      <p:sp>
        <p:nvSpPr>
          <p:cNvPr id="45" name="Symbol zastępczy tekstu 9">
            <a:extLst>
              <a:ext uri="{FF2B5EF4-FFF2-40B4-BE49-F238E27FC236}">
                <a16:creationId xmlns:a16="http://schemas.microsoft.com/office/drawing/2014/main" id="{B3264EB9-7C12-4057-BEA1-9C922B877AC3}"/>
              </a:ext>
            </a:extLst>
          </p:cNvPr>
          <p:cNvSpPr txBox="1">
            <a:spLocks/>
          </p:cNvSpPr>
          <p:nvPr/>
        </p:nvSpPr>
        <p:spPr>
          <a:xfrm>
            <a:off x="8367823" y="3304800"/>
            <a:ext cx="2934586" cy="512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400" b="1" kern="0"/>
              <a:t>Ręczne wydobycie łożyska</a:t>
            </a:r>
          </a:p>
        </p:txBody>
      </p:sp>
      <p:sp>
        <p:nvSpPr>
          <p:cNvPr id="46" name="Symbol zastępczy tekstu 9">
            <a:extLst>
              <a:ext uri="{FF2B5EF4-FFF2-40B4-BE49-F238E27FC236}">
                <a16:creationId xmlns:a16="http://schemas.microsoft.com/office/drawing/2014/main" id="{59C64D7F-E28C-4E05-8A2C-FFB7DBAE578A}"/>
              </a:ext>
            </a:extLst>
          </p:cNvPr>
          <p:cNvSpPr txBox="1">
            <a:spLocks/>
          </p:cNvSpPr>
          <p:nvPr/>
        </p:nvSpPr>
        <p:spPr>
          <a:xfrm>
            <a:off x="8367823" y="3932120"/>
            <a:ext cx="2934586" cy="512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400" b="1" kern="0"/>
              <a:t>Usunięcie ciąży ektopowej</a:t>
            </a:r>
          </a:p>
        </p:txBody>
      </p:sp>
      <p:sp>
        <p:nvSpPr>
          <p:cNvPr id="47" name="Symbol zastępczy tekstu 9">
            <a:extLst>
              <a:ext uri="{FF2B5EF4-FFF2-40B4-BE49-F238E27FC236}">
                <a16:creationId xmlns:a16="http://schemas.microsoft.com/office/drawing/2014/main" id="{EB5FEF50-1155-48F2-A916-68259203D4B8}"/>
              </a:ext>
            </a:extLst>
          </p:cNvPr>
          <p:cNvSpPr txBox="1">
            <a:spLocks/>
          </p:cNvSpPr>
          <p:nvPr/>
        </p:nvSpPr>
        <p:spPr>
          <a:xfrm>
            <a:off x="8367823" y="4527543"/>
            <a:ext cx="2934586" cy="37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400" b="1" kern="0"/>
              <a:t>Stan przedrzucawkowy</a:t>
            </a:r>
          </a:p>
        </p:txBody>
      </p:sp>
      <p:sp>
        <p:nvSpPr>
          <p:cNvPr id="48" name="Symbol zastępczy tekstu 9">
            <a:extLst>
              <a:ext uri="{FF2B5EF4-FFF2-40B4-BE49-F238E27FC236}">
                <a16:creationId xmlns:a16="http://schemas.microsoft.com/office/drawing/2014/main" id="{61B29BAA-8080-45B2-B790-0BCC5CD6ABDA}"/>
              </a:ext>
            </a:extLst>
          </p:cNvPr>
          <p:cNvSpPr txBox="1">
            <a:spLocks/>
          </p:cNvSpPr>
          <p:nvPr/>
        </p:nvSpPr>
        <p:spPr>
          <a:xfrm>
            <a:off x="8367823" y="5048538"/>
            <a:ext cx="2934586" cy="37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400" b="1" kern="0"/>
              <a:t>Zaśniad groniasty</a:t>
            </a:r>
          </a:p>
        </p:txBody>
      </p:sp>
      <p:sp>
        <p:nvSpPr>
          <p:cNvPr id="49" name="Symbol zastępczy tekstu 9">
            <a:extLst>
              <a:ext uri="{FF2B5EF4-FFF2-40B4-BE49-F238E27FC236}">
                <a16:creationId xmlns:a16="http://schemas.microsoft.com/office/drawing/2014/main" id="{9FA0FB2A-4CD0-4005-AB5D-B55F71BD1AC3}"/>
              </a:ext>
            </a:extLst>
          </p:cNvPr>
          <p:cNvSpPr txBox="1">
            <a:spLocks/>
          </p:cNvSpPr>
          <p:nvPr/>
        </p:nvSpPr>
        <p:spPr>
          <a:xfrm>
            <a:off x="8367823" y="5654593"/>
            <a:ext cx="2934586" cy="3740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400" b="1" kern="0"/>
              <a:t>Poród</a:t>
            </a:r>
          </a:p>
        </p:txBody>
      </p: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F7B1F866-47B8-416E-8629-D726B36100A0}"/>
              </a:ext>
            </a:extLst>
          </p:cNvPr>
          <p:cNvCxnSpPr>
            <a:cxnSpLocks/>
          </p:cNvCxnSpPr>
          <p:nvPr/>
        </p:nvCxnSpPr>
        <p:spPr bwMode="auto">
          <a:xfrm flipH="1">
            <a:off x="6974958" y="2052085"/>
            <a:ext cx="1215656" cy="229663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Łącznik prosty ze strzałką 50">
            <a:extLst>
              <a:ext uri="{FF2B5EF4-FFF2-40B4-BE49-F238E27FC236}">
                <a16:creationId xmlns:a16="http://schemas.microsoft.com/office/drawing/2014/main" id="{F2729A82-E295-43A3-B226-AB12ED0F827D}"/>
              </a:ext>
            </a:extLst>
          </p:cNvPr>
          <p:cNvCxnSpPr>
            <a:cxnSpLocks/>
          </p:cNvCxnSpPr>
          <p:nvPr/>
        </p:nvCxnSpPr>
        <p:spPr bwMode="auto">
          <a:xfrm flipH="1">
            <a:off x="7134447" y="2743201"/>
            <a:ext cx="1056167" cy="171184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D07CC754-3EEB-4637-BCD6-783971AA27D5}"/>
              </a:ext>
            </a:extLst>
          </p:cNvPr>
          <p:cNvCxnSpPr>
            <a:cxnSpLocks/>
          </p:cNvCxnSpPr>
          <p:nvPr/>
        </p:nvCxnSpPr>
        <p:spPr bwMode="auto">
          <a:xfrm flipH="1">
            <a:off x="7176977" y="3466215"/>
            <a:ext cx="1013637" cy="11589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723CFD5D-09CC-4CEC-9E31-58311C21A60E}"/>
              </a:ext>
            </a:extLst>
          </p:cNvPr>
          <p:cNvCxnSpPr>
            <a:cxnSpLocks/>
          </p:cNvCxnSpPr>
          <p:nvPr/>
        </p:nvCxnSpPr>
        <p:spPr bwMode="auto">
          <a:xfrm flipH="1">
            <a:off x="7176977" y="4646430"/>
            <a:ext cx="1013637" cy="22328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Łącznik prosty ze strzałką 57">
            <a:extLst>
              <a:ext uri="{FF2B5EF4-FFF2-40B4-BE49-F238E27FC236}">
                <a16:creationId xmlns:a16="http://schemas.microsoft.com/office/drawing/2014/main" id="{189E55AD-4C48-40A8-A289-B5613CA927A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13181" y="5061098"/>
            <a:ext cx="1077433" cy="12759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Łącznik prosty ze strzałką 62">
            <a:extLst>
              <a:ext uri="{FF2B5EF4-FFF2-40B4-BE49-F238E27FC236}">
                <a16:creationId xmlns:a16="http://schemas.microsoft.com/office/drawing/2014/main" id="{4254BA96-50C3-44C4-B7C8-41C717FB63AF}"/>
              </a:ext>
            </a:extLst>
          </p:cNvPr>
          <p:cNvCxnSpPr>
            <a:cxnSpLocks/>
          </p:cNvCxnSpPr>
          <p:nvPr/>
        </p:nvCxnSpPr>
        <p:spPr bwMode="auto">
          <a:xfrm flipH="1">
            <a:off x="7176977" y="4082902"/>
            <a:ext cx="999460" cy="64858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Łącznik prosty ze strzałką 64">
            <a:extLst>
              <a:ext uri="{FF2B5EF4-FFF2-40B4-BE49-F238E27FC236}">
                <a16:creationId xmlns:a16="http://schemas.microsoft.com/office/drawing/2014/main" id="{514BC656-87BA-47E1-A28E-3026195EF1F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43060" y="5295014"/>
            <a:ext cx="1222745" cy="44656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575007"/>
      </p:ext>
    </p:extLst>
  </p:cSld>
  <p:clrMapOvr>
    <a:masterClrMapping/>
  </p:clrMapOvr>
  <p:transition spd="slow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3437443" y="0"/>
            <a:ext cx="10869600" cy="1084522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387883" y="327789"/>
            <a:ext cx="11977782" cy="618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Choroba hemolityczna płodu / noworodka - patomechanizm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FBE6FE99-6BB6-4027-A0E3-91B529BA1174}"/>
              </a:ext>
            </a:extLst>
          </p:cNvPr>
          <p:cNvGrpSpPr/>
          <p:nvPr/>
        </p:nvGrpSpPr>
        <p:grpSpPr>
          <a:xfrm>
            <a:off x="249695" y="1534985"/>
            <a:ext cx="2865645" cy="526074"/>
            <a:chOff x="249695" y="1534985"/>
            <a:chExt cx="2865645" cy="526074"/>
          </a:xfrm>
        </p:grpSpPr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2D7C4862-41B9-48C5-AFF4-E02D23AF61AF}"/>
                </a:ext>
              </a:extLst>
            </p:cNvPr>
            <p:cNvSpPr/>
            <p:nvPr/>
          </p:nvSpPr>
          <p:spPr bwMode="auto">
            <a:xfrm>
              <a:off x="382772" y="1534985"/>
              <a:ext cx="2477386" cy="526074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Symbol zastępczy tekstu 9">
              <a:extLst>
                <a:ext uri="{FF2B5EF4-FFF2-40B4-BE49-F238E27FC236}">
                  <a16:creationId xmlns:a16="http://schemas.microsoft.com/office/drawing/2014/main" id="{4A714466-1AD1-4ED7-9F2D-3C85DABACE32}"/>
                </a:ext>
              </a:extLst>
            </p:cNvPr>
            <p:cNvSpPr txBox="1">
              <a:spLocks/>
            </p:cNvSpPr>
            <p:nvPr/>
          </p:nvSpPr>
          <p:spPr>
            <a:xfrm>
              <a:off x="249695" y="1614222"/>
              <a:ext cx="2865645" cy="38469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600" kern="0"/>
                <a:t>PRZECIWCIAŁA</a:t>
              </a:r>
            </a:p>
          </p:txBody>
        </p:sp>
      </p:grpSp>
      <p:sp>
        <p:nvSpPr>
          <p:cNvPr id="12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322341" y="6396729"/>
            <a:ext cx="7970633" cy="3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T at al. Choroba hemolityczna – rozpoznanie, poradnictwo i postępowanie. Ginekologia po Dyplomie,09.2011;23-28 </a:t>
            </a:r>
          </a:p>
        </p:txBody>
      </p:sp>
      <p:sp>
        <p:nvSpPr>
          <p:cNvPr id="53" name="Symbol zastępczy tekstu 9">
            <a:extLst>
              <a:ext uri="{FF2B5EF4-FFF2-40B4-BE49-F238E27FC236}">
                <a16:creationId xmlns:a16="http://schemas.microsoft.com/office/drawing/2014/main" id="{9187F947-50E0-464C-8CB4-4FDCC4DB3D2C}"/>
              </a:ext>
            </a:extLst>
          </p:cNvPr>
          <p:cNvSpPr txBox="1">
            <a:spLocks/>
          </p:cNvSpPr>
          <p:nvPr/>
        </p:nvSpPr>
        <p:spPr>
          <a:xfrm>
            <a:off x="8070111" y="2624315"/>
            <a:ext cx="3902149" cy="45739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600" kern="0"/>
              <a:t>W zależności od stopnia nasilenia procesu niedokrwistość u płodu może prowadzić do niewydolności krążenia, obrzęków, uogólnionego obrzęku płodu i ostatecznie do jego zgonu. </a:t>
            </a:r>
          </a:p>
          <a:p>
            <a:pPr>
              <a:spcBef>
                <a:spcPts val="0"/>
              </a:spcBef>
            </a:pPr>
            <a:endParaRPr lang="pl-PL" sz="1600" kern="0"/>
          </a:p>
          <a:p>
            <a:pPr>
              <a:spcBef>
                <a:spcPts val="0"/>
              </a:spcBef>
            </a:pPr>
            <a:r>
              <a:rPr lang="pl-PL" sz="1600" kern="0"/>
              <a:t>U około </a:t>
            </a:r>
            <a:r>
              <a:rPr lang="pl-PL" sz="1600" b="1" kern="0">
                <a:solidFill>
                  <a:schemeClr val="accent2"/>
                </a:solidFill>
              </a:rPr>
              <a:t>17% kobiet Rh ujemnych</a:t>
            </a:r>
            <a:r>
              <a:rPr lang="pl-PL" sz="1600" kern="0"/>
              <a:t>, </a:t>
            </a:r>
            <a:br>
              <a:rPr lang="pl-PL" sz="1600" kern="0"/>
            </a:br>
            <a:r>
              <a:rPr lang="pl-PL" sz="1600" kern="0"/>
              <a:t>które nie otrzymają profilaktycznie immunoglobuliny, dochodzi do immunizacji.</a:t>
            </a:r>
          </a:p>
        </p:txBody>
      </p:sp>
      <p:pic>
        <p:nvPicPr>
          <p:cNvPr id="54" name="Obraz 53">
            <a:extLst>
              <a:ext uri="{FF2B5EF4-FFF2-40B4-BE49-F238E27FC236}">
                <a16:creationId xmlns:a16="http://schemas.microsoft.com/office/drawing/2014/main" id="{D625F24C-2076-4E50-B426-8D08CAE430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83" y="1589399"/>
            <a:ext cx="4209243" cy="4365140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:a16="http://schemas.microsoft.com/office/drawing/2014/main" id="{4DF848FD-A587-4DAA-8799-4B8F899D3DC0}"/>
              </a:ext>
            </a:extLst>
          </p:cNvPr>
          <p:cNvGrpSpPr/>
          <p:nvPr/>
        </p:nvGrpSpPr>
        <p:grpSpPr>
          <a:xfrm>
            <a:off x="249695" y="2062717"/>
            <a:ext cx="2876277" cy="3965944"/>
            <a:chOff x="249695" y="2062717"/>
            <a:chExt cx="2876277" cy="3965944"/>
          </a:xfrm>
        </p:grpSpPr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3555F8-A975-442C-B46D-D5C88B91B220}"/>
                </a:ext>
              </a:extLst>
            </p:cNvPr>
            <p:cNvSpPr/>
            <p:nvPr/>
          </p:nvSpPr>
          <p:spPr bwMode="auto">
            <a:xfrm>
              <a:off x="329608" y="5373339"/>
              <a:ext cx="2647507" cy="526074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6BCB6BF4-8A9C-42C5-AFB8-5DF4DBED2422}"/>
                </a:ext>
              </a:extLst>
            </p:cNvPr>
            <p:cNvSpPr/>
            <p:nvPr/>
          </p:nvSpPr>
          <p:spPr bwMode="auto">
            <a:xfrm>
              <a:off x="372140" y="3268092"/>
              <a:ext cx="2562446" cy="526074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57" name="Łącznik prosty ze strzałką 56">
              <a:extLst>
                <a:ext uri="{FF2B5EF4-FFF2-40B4-BE49-F238E27FC236}">
                  <a16:creationId xmlns:a16="http://schemas.microsoft.com/office/drawing/2014/main" id="{DE038BEE-D0FE-4AB1-84A0-6FCC348233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13405" y="2062717"/>
              <a:ext cx="0" cy="30148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Symbol zastępczy tekstu 9">
              <a:extLst>
                <a:ext uri="{FF2B5EF4-FFF2-40B4-BE49-F238E27FC236}">
                  <a16:creationId xmlns:a16="http://schemas.microsoft.com/office/drawing/2014/main" id="{C964D2C1-7B03-455F-A256-E6C9D7968235}"/>
                </a:ext>
              </a:extLst>
            </p:cNvPr>
            <p:cNvSpPr txBox="1">
              <a:spLocks/>
            </p:cNvSpPr>
            <p:nvPr/>
          </p:nvSpPr>
          <p:spPr>
            <a:xfrm>
              <a:off x="249695" y="2390399"/>
              <a:ext cx="2865645" cy="38469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600" kern="0"/>
                <a:t>Hemoliza</a:t>
              </a:r>
            </a:p>
          </p:txBody>
        </p:sp>
        <p:sp>
          <p:nvSpPr>
            <p:cNvPr id="60" name="Symbol zastępczy tekstu 9">
              <a:extLst>
                <a:ext uri="{FF2B5EF4-FFF2-40B4-BE49-F238E27FC236}">
                  <a16:creationId xmlns:a16="http://schemas.microsoft.com/office/drawing/2014/main" id="{ADA4E9EE-D4D2-43B4-BB30-9A20F67F4408}"/>
                </a:ext>
              </a:extLst>
            </p:cNvPr>
            <p:cNvSpPr txBox="1">
              <a:spLocks/>
            </p:cNvSpPr>
            <p:nvPr/>
          </p:nvSpPr>
          <p:spPr>
            <a:xfrm>
              <a:off x="249695" y="3347330"/>
              <a:ext cx="2865645" cy="38469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600" kern="0"/>
                <a:t>NIEDOKRWISTOŚĆ</a:t>
              </a:r>
            </a:p>
          </p:txBody>
        </p:sp>
        <p:sp>
          <p:nvSpPr>
            <p:cNvPr id="61" name="Symbol zastępczy tekstu 9">
              <a:extLst>
                <a:ext uri="{FF2B5EF4-FFF2-40B4-BE49-F238E27FC236}">
                  <a16:creationId xmlns:a16="http://schemas.microsoft.com/office/drawing/2014/main" id="{EF36003D-8DE0-455B-8551-02B777322CB5}"/>
                </a:ext>
              </a:extLst>
            </p:cNvPr>
            <p:cNvSpPr txBox="1">
              <a:spLocks/>
            </p:cNvSpPr>
            <p:nvPr/>
          </p:nvSpPr>
          <p:spPr>
            <a:xfrm>
              <a:off x="249695" y="4229833"/>
              <a:ext cx="2876277" cy="7036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600" kern="0"/>
                <a:t>Obrzęk</a:t>
              </a:r>
            </a:p>
            <a:p>
              <a:pPr algn="ctr">
                <a:spcBef>
                  <a:spcPts val="0"/>
                </a:spcBef>
              </a:pPr>
              <a:r>
                <a:rPr lang="pl-PL" sz="1600" kern="0"/>
                <a:t>immunologiczny</a:t>
              </a:r>
            </a:p>
          </p:txBody>
        </p:sp>
        <p:sp>
          <p:nvSpPr>
            <p:cNvPr id="62" name="Symbol zastępczy tekstu 9">
              <a:extLst>
                <a:ext uri="{FF2B5EF4-FFF2-40B4-BE49-F238E27FC236}">
                  <a16:creationId xmlns:a16="http://schemas.microsoft.com/office/drawing/2014/main" id="{AA6FFF55-82EC-4C2D-9E22-165291EE12A0}"/>
                </a:ext>
              </a:extLst>
            </p:cNvPr>
            <p:cNvSpPr txBox="1">
              <a:spLocks/>
            </p:cNvSpPr>
            <p:nvPr/>
          </p:nvSpPr>
          <p:spPr>
            <a:xfrm>
              <a:off x="249695" y="5324986"/>
              <a:ext cx="2876277" cy="7036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600" kern="0"/>
                <a:t>ZGON PŁODU/NOWORODKA</a:t>
              </a:r>
            </a:p>
          </p:txBody>
        </p:sp>
        <p:cxnSp>
          <p:nvCxnSpPr>
            <p:cNvPr id="70" name="Łącznik prosty ze strzałką 69">
              <a:extLst>
                <a:ext uri="{FF2B5EF4-FFF2-40B4-BE49-F238E27FC236}">
                  <a16:creationId xmlns:a16="http://schemas.microsoft.com/office/drawing/2014/main" id="{4CC227C3-8318-411D-B536-C1E7892DA0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13405" y="2806996"/>
              <a:ext cx="0" cy="30148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Łącznik prosty ze strzałką 70">
              <a:extLst>
                <a:ext uri="{FF2B5EF4-FFF2-40B4-BE49-F238E27FC236}">
                  <a16:creationId xmlns:a16="http://schemas.microsoft.com/office/drawing/2014/main" id="{79C59D21-7A5A-4C8A-AA52-F99C9789857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13405" y="3795824"/>
              <a:ext cx="0" cy="30148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Łącznik prosty ze strzałką 71">
              <a:extLst>
                <a:ext uri="{FF2B5EF4-FFF2-40B4-BE49-F238E27FC236}">
                  <a16:creationId xmlns:a16="http://schemas.microsoft.com/office/drawing/2014/main" id="{60ADD3E4-B4B0-4733-836B-B46D6CDF34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13405" y="4848447"/>
              <a:ext cx="0" cy="30148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731221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>
            <a:extLst>
              <a:ext uri="{FF2B5EF4-FFF2-40B4-BE49-F238E27FC236}">
                <a16:creationId xmlns:a16="http://schemas.microsoft.com/office/drawing/2014/main" id="{9E1F447D-6A34-4F59-A297-AAEDE8A1E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873">
            <a:off x="8022134" y="2151933"/>
            <a:ext cx="5339512" cy="315387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CADB3DF-FBD5-4E42-9620-A0B107124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873">
            <a:off x="-1504638" y="2088136"/>
            <a:ext cx="5339512" cy="3153870"/>
          </a:xfrm>
          <a:prstGeom prst="rect">
            <a:avLst/>
          </a:prstGeom>
        </p:spPr>
      </p:pic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3437443" y="0"/>
            <a:ext cx="10869600" cy="1084522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387883" y="327789"/>
            <a:ext cx="11977782" cy="6185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en-US" sz="2800">
                <a:solidFill>
                  <a:schemeClr val="tx1">
                    <a:lumMod val="90000"/>
                    <a:lumOff val="10000"/>
                  </a:schemeClr>
                </a:solidFill>
              </a:rPr>
              <a:t>Choroba hemolityczna płodu/ noworodka</a:t>
            </a:r>
          </a:p>
        </p:txBody>
      </p:sp>
      <p:sp>
        <p:nvSpPr>
          <p:cNvPr id="12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322342" y="6396729"/>
            <a:ext cx="3197036" cy="64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T at al. Choroba hemolityczna – rozpoznanie, poradnictwo i postępowanie. Ginekologia po Dyplomie,09.2011;23-28 </a:t>
            </a:r>
          </a:p>
        </p:txBody>
      </p:sp>
      <p:sp>
        <p:nvSpPr>
          <p:cNvPr id="22" name="Symbol zastępczy tekstu 9">
            <a:extLst>
              <a:ext uri="{FF2B5EF4-FFF2-40B4-BE49-F238E27FC236}">
                <a16:creationId xmlns:a16="http://schemas.microsoft.com/office/drawing/2014/main" id="{1406C0A9-70C1-4856-BCAE-85DD4BD19F00}"/>
              </a:ext>
            </a:extLst>
          </p:cNvPr>
          <p:cNvSpPr txBox="1">
            <a:spLocks/>
          </p:cNvSpPr>
          <p:nvPr/>
        </p:nvSpPr>
        <p:spPr>
          <a:xfrm>
            <a:off x="0" y="2494525"/>
            <a:ext cx="3313476" cy="23410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l-PL" sz="2000" dirty="0">
                <a:solidFill>
                  <a:schemeClr val="accent2"/>
                </a:solidFill>
              </a:rPr>
              <a:t>25-30% </a:t>
            </a:r>
            <a:r>
              <a:rPr lang="pl-PL" sz="2000" dirty="0"/>
              <a:t>ciąż u kobiet, które wytworzyły przeciwciała, </a:t>
            </a:r>
            <a:br>
              <a:rPr lang="pl-PL" sz="2000" dirty="0"/>
            </a:br>
            <a:r>
              <a:rPr lang="pl-PL" sz="2000" dirty="0"/>
              <a:t>będzie powikłanych niedokrwistością hemolityczną płodu oraz hiperbilirubinemią, </a:t>
            </a:r>
          </a:p>
        </p:txBody>
      </p:sp>
      <p:sp>
        <p:nvSpPr>
          <p:cNvPr id="23" name="Symbol zastępczy tekstu 9">
            <a:extLst>
              <a:ext uri="{FF2B5EF4-FFF2-40B4-BE49-F238E27FC236}">
                <a16:creationId xmlns:a16="http://schemas.microsoft.com/office/drawing/2014/main" id="{EB8C5704-0EDF-44D0-A1E8-295CDA7CDFEA}"/>
              </a:ext>
            </a:extLst>
          </p:cNvPr>
          <p:cNvSpPr txBox="1">
            <a:spLocks/>
          </p:cNvSpPr>
          <p:nvPr/>
        </p:nvSpPr>
        <p:spPr>
          <a:xfrm>
            <a:off x="8810172" y="2967675"/>
            <a:ext cx="3260990" cy="13947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l-PL" sz="2000" dirty="0"/>
              <a:t>U ¼ płodów z tej grupy rozwinie się uogólniony obrzęk płodu</a:t>
            </a:r>
          </a:p>
        </p:txBody>
      </p:sp>
    </p:spTree>
    <p:extLst>
      <p:ext uri="{BB962C8B-B14F-4D97-AF65-F5344CB8AC3E}">
        <p14:creationId xmlns:p14="http://schemas.microsoft.com/office/powerpoint/2010/main" val="2274544117"/>
      </p:ext>
    </p:extLst>
  </p:cSld>
  <p:clrMapOvr>
    <a:masterClrMapping/>
  </p:clrMapOvr>
  <p:transition spd="slow"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az 29">
            <a:extLst>
              <a:ext uri="{FF2B5EF4-FFF2-40B4-BE49-F238E27FC236}">
                <a16:creationId xmlns:a16="http://schemas.microsoft.com/office/drawing/2014/main" id="{7E1386A4-7ADC-4FFB-A7CF-B4EE9A93F3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802">
            <a:off x="140024" y="1230103"/>
            <a:ext cx="6142358" cy="2954983"/>
          </a:xfrm>
          <a:prstGeom prst="rect">
            <a:avLst/>
          </a:prstGeom>
        </p:spPr>
      </p:pic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1718682" y="-533448"/>
            <a:ext cx="9359777" cy="1998921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311708" y="-289586"/>
            <a:ext cx="7051675" cy="12884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Immunizacji w układzie Rh </a:t>
            </a:r>
            <a:br>
              <a:rPr lang="pl-PL" altLang="pl-PL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pl-PL" altLang="pl-P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można zapobiec poprzez podawanie </a:t>
            </a:r>
            <a:br>
              <a:rPr lang="pl-PL" altLang="pl-PL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pl-PL" altLang="pl-P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przeciwciał anty-</a:t>
            </a:r>
            <a:r>
              <a:rPr lang="pl-PL" altLang="pl-PL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RhD</a:t>
            </a:r>
            <a:endParaRPr lang="pl-PL" altLang="pl-PL" sz="3200" kern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Symbol zastępczy tekstu 9">
            <a:extLst>
              <a:ext uri="{FF2B5EF4-FFF2-40B4-BE49-F238E27FC236}">
                <a16:creationId xmlns:a16="http://schemas.microsoft.com/office/drawing/2014/main" id="{4A714466-1AD1-4ED7-9F2D-3C85DABACE32}"/>
              </a:ext>
            </a:extLst>
          </p:cNvPr>
          <p:cNvSpPr txBox="1">
            <a:spLocks/>
          </p:cNvSpPr>
          <p:nvPr/>
        </p:nvSpPr>
        <p:spPr>
          <a:xfrm>
            <a:off x="959673" y="1482965"/>
            <a:ext cx="4503059" cy="21903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800" kern="0" dirty="0"/>
              <a:t>Immunoglobulina anty-</a:t>
            </a:r>
            <a:r>
              <a:rPr lang="pl-PL" sz="1800" kern="0" dirty="0" err="1"/>
              <a:t>RhD</a:t>
            </a:r>
            <a:r>
              <a:rPr lang="pl-PL" sz="1800" kern="0" dirty="0"/>
              <a:t> zawiera swoiste przeciwciała przeciwko antygenowi </a:t>
            </a:r>
            <a:r>
              <a:rPr lang="pl-PL" sz="1800" kern="0" dirty="0" err="1"/>
              <a:t>RhD</a:t>
            </a:r>
            <a:r>
              <a:rPr lang="pl-PL" sz="1800" kern="0" dirty="0"/>
              <a:t> ludzkich erytrocytów</a:t>
            </a:r>
            <a:br>
              <a:rPr lang="pl-PL" sz="1800" kern="0" dirty="0"/>
            </a:br>
            <a:endParaRPr lang="pl-PL" sz="1800" kern="0" dirty="0"/>
          </a:p>
          <a:p>
            <a:pPr algn="ctr">
              <a:spcBef>
                <a:spcPts val="0"/>
              </a:spcBef>
            </a:pPr>
            <a:r>
              <a:rPr lang="pl-PL" sz="1800" kern="0" dirty="0"/>
              <a:t>Immunoglobulina anty-D reaguje </a:t>
            </a:r>
            <a:br>
              <a:rPr lang="pl-PL" sz="1800" kern="0" dirty="0"/>
            </a:br>
            <a:r>
              <a:rPr lang="pl-PL" sz="1800" kern="0" dirty="0"/>
              <a:t>z </a:t>
            </a:r>
            <a:r>
              <a:rPr lang="pl-PL" sz="1800" kern="0" dirty="0" err="1"/>
              <a:t>RhD</a:t>
            </a:r>
            <a:r>
              <a:rPr lang="pl-PL" sz="1800" kern="0" dirty="0"/>
              <a:t>-dodatnimi erytrocytami </a:t>
            </a:r>
            <a:br>
              <a:rPr lang="pl-PL" sz="1800" kern="0" dirty="0"/>
            </a:br>
            <a:r>
              <a:rPr lang="pl-PL" sz="1800" kern="0" dirty="0"/>
              <a:t>w układzie krążenia.</a:t>
            </a:r>
          </a:p>
        </p:txBody>
      </p:sp>
      <p:sp>
        <p:nvSpPr>
          <p:cNvPr id="12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311708" y="6566849"/>
            <a:ext cx="7970633" cy="291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Rhophylac® 300 Charakterystyka Produktu Leczniczego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37C9F450-319F-4A7E-A9CD-03FCCE61F3E5}"/>
              </a:ext>
            </a:extLst>
          </p:cNvPr>
          <p:cNvGrpSpPr/>
          <p:nvPr/>
        </p:nvGrpSpPr>
        <p:grpSpPr>
          <a:xfrm>
            <a:off x="584960" y="3495233"/>
            <a:ext cx="5252484" cy="2286000"/>
            <a:chOff x="574158" y="4136065"/>
            <a:chExt cx="5252484" cy="2286000"/>
          </a:xfrm>
        </p:grpSpPr>
        <p:sp>
          <p:nvSpPr>
            <p:cNvPr id="31" name="Symbol zastępczy tekstu 9">
              <a:extLst>
                <a:ext uri="{FF2B5EF4-FFF2-40B4-BE49-F238E27FC236}">
                  <a16:creationId xmlns:a16="http://schemas.microsoft.com/office/drawing/2014/main" id="{8330C5D1-E87E-4F97-BC43-3C3C9A3B4049}"/>
                </a:ext>
              </a:extLst>
            </p:cNvPr>
            <p:cNvSpPr txBox="1">
              <a:spLocks/>
            </p:cNvSpPr>
            <p:nvPr/>
          </p:nvSpPr>
          <p:spPr>
            <a:xfrm>
              <a:off x="1663826" y="4391246"/>
              <a:ext cx="3078296" cy="108452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800" kern="0"/>
                <a:t>Erytrocyty te zostaną następnie zniszczone</a:t>
              </a:r>
            </a:p>
          </p:txBody>
        </p:sp>
        <p:sp>
          <p:nvSpPr>
            <p:cNvPr id="32" name="Symbol zastępczy tekstu 9">
              <a:extLst>
                <a:ext uri="{FF2B5EF4-FFF2-40B4-BE49-F238E27FC236}">
                  <a16:creationId xmlns:a16="http://schemas.microsoft.com/office/drawing/2014/main" id="{C2207EF0-6815-4D5E-93AF-2F55D405996E}"/>
                </a:ext>
              </a:extLst>
            </p:cNvPr>
            <p:cNvSpPr txBox="1">
              <a:spLocks/>
            </p:cNvSpPr>
            <p:nvPr/>
          </p:nvSpPr>
          <p:spPr>
            <a:xfrm>
              <a:off x="574158" y="5337545"/>
              <a:ext cx="5252484" cy="1084520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800" kern="0"/>
                <a:t>Dzięki temu </a:t>
              </a:r>
              <a:r>
                <a:rPr lang="pl-PL" sz="1800" b="1" kern="0">
                  <a:solidFill>
                    <a:schemeClr val="accent2"/>
                  </a:solidFill>
                </a:rPr>
                <a:t>układ immunologiczny </a:t>
              </a:r>
              <a:br>
                <a:rPr lang="pl-PL" sz="1800" b="1" kern="0">
                  <a:solidFill>
                    <a:schemeClr val="accent2"/>
                  </a:solidFill>
                </a:rPr>
              </a:br>
              <a:r>
                <a:rPr lang="pl-PL" sz="1800" b="1" kern="0">
                  <a:solidFill>
                    <a:schemeClr val="accent2"/>
                  </a:solidFill>
                </a:rPr>
                <a:t>nie zostanie zaktywowany</a:t>
              </a:r>
              <a:r>
                <a:rPr lang="pl-PL" sz="1800" kern="0"/>
                <a:t> (tj. nie wytworzy limfocytów pamięci B produkujących IgG anty-D)</a:t>
              </a:r>
            </a:p>
            <a:p>
              <a:pPr algn="ctr">
                <a:spcBef>
                  <a:spcPts val="0"/>
                </a:spcBef>
              </a:pPr>
              <a:r>
                <a:rPr lang="pl-PL" sz="1800" kern="0"/>
                <a:t>Jest to forma biernego uodparniania.</a:t>
              </a:r>
            </a:p>
          </p:txBody>
        </p:sp>
        <p:cxnSp>
          <p:nvCxnSpPr>
            <p:cNvPr id="33" name="Łącznik prosty ze strzałką 32">
              <a:extLst>
                <a:ext uri="{FF2B5EF4-FFF2-40B4-BE49-F238E27FC236}">
                  <a16:creationId xmlns:a16="http://schemas.microsoft.com/office/drawing/2014/main" id="{F797F80D-3077-411C-8758-CCF23B063A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23228" y="4136065"/>
              <a:ext cx="0" cy="30148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Łącznik prosty ze strzałką 33">
              <a:extLst>
                <a:ext uri="{FF2B5EF4-FFF2-40B4-BE49-F238E27FC236}">
                  <a16:creationId xmlns:a16="http://schemas.microsoft.com/office/drawing/2014/main" id="{9114D7B9-BEF9-4BDD-8EF3-774B8FEA5F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23228" y="5018568"/>
              <a:ext cx="0" cy="30148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910079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1863825" y="106326"/>
            <a:ext cx="9359777" cy="1658679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396770" y="197514"/>
            <a:ext cx="7051675" cy="1288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Kalendarz</a:t>
            </a:r>
          </a:p>
          <a:p>
            <a:pPr>
              <a:defRPr/>
            </a:pPr>
            <a:r>
              <a:rPr lang="pl-PL" altLang="pl-P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profilaktyki konfliktu serologicznego</a:t>
            </a:r>
            <a:endParaRPr lang="pl-PL" altLang="pl-PL" sz="3200" kern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396770" y="6368902"/>
            <a:ext cx="8502683" cy="75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Zdrowia z dnia 20 września 2012 r. w sprawie standardów postępowania medycznego przy udzielaniu świadczeń zdrowotnych z zakresu opieki  okołoporodowej sprawowanej nad kobietą w okresie fizjologicznej ciąży, fizjologicznego porodu, połogu oraz opieki nad noworodkiem (Dziennik Ustaw Rzeczypospolitej Polskiej, Warszawa, dnia 4 października 2012 r. Poz. 1100).</a:t>
            </a:r>
          </a:p>
        </p:txBody>
      </p:sp>
      <p:grpSp>
        <p:nvGrpSpPr>
          <p:cNvPr id="18" name="Grupa 17">
            <a:extLst>
              <a:ext uri="{FF2B5EF4-FFF2-40B4-BE49-F238E27FC236}">
                <a16:creationId xmlns:a16="http://schemas.microsoft.com/office/drawing/2014/main" id="{AFAE2F2C-D81F-4A9F-9E81-A24E8B805501}"/>
              </a:ext>
            </a:extLst>
          </p:cNvPr>
          <p:cNvGrpSpPr/>
          <p:nvPr/>
        </p:nvGrpSpPr>
        <p:grpSpPr>
          <a:xfrm>
            <a:off x="526142" y="1885299"/>
            <a:ext cx="8235086" cy="1814832"/>
            <a:chOff x="526142" y="1885299"/>
            <a:chExt cx="8235086" cy="1814832"/>
          </a:xfrm>
        </p:grpSpPr>
        <p:sp>
          <p:nvSpPr>
            <p:cNvPr id="21" name="Symbol zastępczy tekstu 9">
              <a:extLst>
                <a:ext uri="{FF2B5EF4-FFF2-40B4-BE49-F238E27FC236}">
                  <a16:creationId xmlns:a16="http://schemas.microsoft.com/office/drawing/2014/main" id="{4A714466-1AD1-4ED7-9F2D-3C85DABACE32}"/>
                </a:ext>
              </a:extLst>
            </p:cNvPr>
            <p:cNvSpPr txBox="1">
              <a:spLocks/>
            </p:cNvSpPr>
            <p:nvPr/>
          </p:nvSpPr>
          <p:spPr>
            <a:xfrm>
              <a:off x="526142" y="2466755"/>
              <a:ext cx="1972510" cy="76554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pl-PL" sz="1800" b="1" kern="0"/>
                <a:t>Badania diagnostyczne </a:t>
              </a:r>
            </a:p>
          </p:txBody>
        </p:sp>
        <p:sp>
          <p:nvSpPr>
            <p:cNvPr id="15" name="Symbol zastępczy tekstu 9">
              <a:extLst>
                <a:ext uri="{FF2B5EF4-FFF2-40B4-BE49-F238E27FC236}">
                  <a16:creationId xmlns:a16="http://schemas.microsoft.com/office/drawing/2014/main" id="{39E0E327-446E-4713-800D-69C3A8C24225}"/>
                </a:ext>
              </a:extLst>
            </p:cNvPr>
            <p:cNvSpPr txBox="1">
              <a:spLocks/>
            </p:cNvSpPr>
            <p:nvPr/>
          </p:nvSpPr>
          <p:spPr>
            <a:xfrm>
              <a:off x="2716449" y="1945760"/>
              <a:ext cx="2940072" cy="80807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pl-PL" sz="1600" b="1" kern="0"/>
                <a:t>do 10 </a:t>
              </a:r>
              <a:br>
                <a:rPr lang="pl-PL" sz="1600" b="1" kern="0"/>
              </a:br>
              <a:r>
                <a:rPr lang="pl-PL" sz="1600" b="1" kern="0"/>
                <a:t>tygodnia ciąży </a:t>
              </a:r>
            </a:p>
          </p:txBody>
        </p:sp>
        <p:sp>
          <p:nvSpPr>
            <p:cNvPr id="16" name="Symbol zastępczy tekstu 9">
              <a:extLst>
                <a:ext uri="{FF2B5EF4-FFF2-40B4-BE49-F238E27FC236}">
                  <a16:creationId xmlns:a16="http://schemas.microsoft.com/office/drawing/2014/main" id="{536C9712-1763-4126-B19C-83E05C4AE3AE}"/>
                </a:ext>
              </a:extLst>
            </p:cNvPr>
            <p:cNvSpPr txBox="1">
              <a:spLocks/>
            </p:cNvSpPr>
            <p:nvPr/>
          </p:nvSpPr>
          <p:spPr>
            <a:xfrm>
              <a:off x="2716449" y="2860160"/>
              <a:ext cx="2004407" cy="83997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pl-PL" sz="1600" b="1" kern="0"/>
                <a:t>pomiędzy </a:t>
              </a:r>
              <a:br>
                <a:rPr lang="pl-PL" sz="1600" b="1" kern="0"/>
              </a:br>
              <a:r>
                <a:rPr lang="pl-PL" sz="1600" b="1" kern="0"/>
                <a:t>21 – 26 </a:t>
              </a:r>
              <a:br>
                <a:rPr lang="pl-PL" sz="1600" b="1" kern="0"/>
              </a:br>
              <a:r>
                <a:rPr lang="pl-PL" sz="1600" b="1" kern="0"/>
                <a:t>tygodniem ciąży </a:t>
              </a:r>
            </a:p>
          </p:txBody>
        </p:sp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02170DD1-C5BF-4D0E-A0E7-56C32F6361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18027" y="1885299"/>
              <a:ext cx="0" cy="178293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Symbol zastępczy tekstu 9">
              <a:extLst>
                <a:ext uri="{FF2B5EF4-FFF2-40B4-BE49-F238E27FC236}">
                  <a16:creationId xmlns:a16="http://schemas.microsoft.com/office/drawing/2014/main" id="{EE3B6019-8B6D-4609-AB9E-DE2069D32447}"/>
                </a:ext>
              </a:extLst>
            </p:cNvPr>
            <p:cNvSpPr txBox="1">
              <a:spLocks/>
            </p:cNvSpPr>
            <p:nvPr/>
          </p:nvSpPr>
          <p:spPr>
            <a:xfrm>
              <a:off x="5055612" y="2083983"/>
              <a:ext cx="2940072" cy="46783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pl-PL" sz="1600" kern="0"/>
                <a:t>Badanie grupy krwi i Rh</a:t>
              </a:r>
            </a:p>
          </p:txBody>
        </p:sp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03B89BE0-75DF-42D7-9B7C-FB55AF2B1A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89087" y="1885299"/>
              <a:ext cx="0" cy="178293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Symbol zastępczy tekstu 9">
              <a:extLst>
                <a:ext uri="{FF2B5EF4-FFF2-40B4-BE49-F238E27FC236}">
                  <a16:creationId xmlns:a16="http://schemas.microsoft.com/office/drawing/2014/main" id="{60F3D416-6782-46A4-9901-1E150A55E30F}"/>
                </a:ext>
              </a:extLst>
            </p:cNvPr>
            <p:cNvSpPr txBox="1">
              <a:spLocks/>
            </p:cNvSpPr>
            <p:nvPr/>
          </p:nvSpPr>
          <p:spPr>
            <a:xfrm>
              <a:off x="5055612" y="3083445"/>
              <a:ext cx="3705616" cy="39340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pl-PL" sz="1600" kern="0"/>
                <a:t>Przeciwciała anty-Rh u kobiet z Rh(-)</a:t>
              </a:r>
            </a:p>
          </p:txBody>
        </p: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A208BF44-9A67-4BAA-B6D5-842594E180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1311" y="2704006"/>
              <a:ext cx="5764736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BCB9DE86-FB7D-4904-82F9-02C73A06C30B}"/>
              </a:ext>
            </a:extLst>
          </p:cNvPr>
          <p:cNvGrpSpPr/>
          <p:nvPr/>
        </p:nvGrpSpPr>
        <p:grpSpPr>
          <a:xfrm>
            <a:off x="457200" y="3774559"/>
            <a:ext cx="8250865" cy="2647506"/>
            <a:chOff x="457200" y="3774559"/>
            <a:chExt cx="8250865" cy="2647506"/>
          </a:xfrm>
        </p:grpSpPr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4092F434-22D1-4778-A866-40A3EDD60190}"/>
                </a:ext>
              </a:extLst>
            </p:cNvPr>
            <p:cNvGrpSpPr/>
            <p:nvPr/>
          </p:nvGrpSpPr>
          <p:grpSpPr>
            <a:xfrm>
              <a:off x="457200" y="3774559"/>
              <a:ext cx="8250865" cy="2647506"/>
              <a:chOff x="457200" y="3774559"/>
              <a:chExt cx="8250865" cy="2647506"/>
            </a:xfrm>
          </p:grpSpPr>
          <p:sp>
            <p:nvSpPr>
              <p:cNvPr id="5" name="Prostokąt 4">
                <a:extLst>
                  <a:ext uri="{FF2B5EF4-FFF2-40B4-BE49-F238E27FC236}">
                    <a16:creationId xmlns:a16="http://schemas.microsoft.com/office/drawing/2014/main" id="{DD72399A-3674-4A7D-A4C0-D621257794BB}"/>
                  </a:ext>
                </a:extLst>
              </p:cNvPr>
              <p:cNvSpPr/>
              <p:nvPr/>
            </p:nvSpPr>
            <p:spPr bwMode="auto">
              <a:xfrm>
                <a:off x="457200" y="3774559"/>
                <a:ext cx="8250865" cy="2498650"/>
              </a:xfrm>
              <a:prstGeom prst="rect">
                <a:avLst/>
              </a:prstGeom>
              <a:solidFill>
                <a:schemeClr val="bg1">
                  <a:alpha val="27000"/>
                </a:schemeClr>
              </a:solidFill>
              <a:ln w="762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Symbol zastępczy tekstu 9">
                <a:extLst>
                  <a:ext uri="{FF2B5EF4-FFF2-40B4-BE49-F238E27FC236}">
                    <a16:creationId xmlns:a16="http://schemas.microsoft.com/office/drawing/2014/main" id="{8330C5D1-E87E-4F97-BC43-3C3C9A3B40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4402" y="3827721"/>
                <a:ext cx="3078296" cy="48909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3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1pPr>
                <a:lvl2pPr marL="4572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8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2pPr>
                <a:lvl3pPr marL="9144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4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3pPr>
                <a:lvl4pPr marL="13716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4pPr>
                <a:lvl5pPr marL="18288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</a:pPr>
                <a:r>
                  <a:rPr lang="pl-PL" sz="1800" kern="0"/>
                  <a:t>Gdy brak przeciwciał: </a:t>
                </a:r>
              </a:p>
            </p:txBody>
          </p:sp>
          <p:sp>
            <p:nvSpPr>
              <p:cNvPr id="25" name="Symbol zastępczy tekstu 9">
                <a:extLst>
                  <a:ext uri="{FF2B5EF4-FFF2-40B4-BE49-F238E27FC236}">
                    <a16:creationId xmlns:a16="http://schemas.microsoft.com/office/drawing/2014/main" id="{C409EB70-8BC9-4504-B3BE-405E49FD70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6142" y="4486941"/>
                <a:ext cx="1972510" cy="130780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3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1pPr>
                <a:lvl2pPr marL="4572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8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2pPr>
                <a:lvl3pPr marL="9144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4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3pPr>
                <a:lvl4pPr marL="13716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4pPr>
                <a:lvl5pPr marL="18288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pl-PL" sz="1800" b="1" kern="0"/>
                  <a:t>2 etapowa </a:t>
                </a:r>
              </a:p>
              <a:p>
                <a:pPr>
                  <a:spcBef>
                    <a:spcPts val="0"/>
                  </a:spcBef>
                </a:pPr>
                <a:r>
                  <a:rPr lang="pl-PL" sz="1800" b="1" kern="0"/>
                  <a:t>Profilaktyka </a:t>
                </a:r>
              </a:p>
              <a:p>
                <a:pPr>
                  <a:spcBef>
                    <a:spcPts val="0"/>
                  </a:spcBef>
                </a:pPr>
                <a:r>
                  <a:rPr lang="pl-PL" sz="1800" b="1" kern="0"/>
                  <a:t>Konfliktu Serologicznego </a:t>
                </a:r>
              </a:p>
            </p:txBody>
          </p:sp>
          <p:sp>
            <p:nvSpPr>
              <p:cNvPr id="26" name="Symbol zastępczy tekstu 9">
                <a:extLst>
                  <a:ext uri="{FF2B5EF4-FFF2-40B4-BE49-F238E27FC236}">
                    <a16:creationId xmlns:a16="http://schemas.microsoft.com/office/drawing/2014/main" id="{F4889F68-C0E2-495A-8CE1-2CE08B660B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6449" y="4369981"/>
                <a:ext cx="2057570" cy="85060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3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1pPr>
                <a:lvl2pPr marL="4572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8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2pPr>
                <a:lvl3pPr marL="9144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4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3pPr>
                <a:lvl4pPr marL="13716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4pPr>
                <a:lvl5pPr marL="18288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pl-PL" sz="1600" b="1" kern="0"/>
                  <a:t>28 – 30 </a:t>
                </a:r>
              </a:p>
              <a:p>
                <a:pPr>
                  <a:spcBef>
                    <a:spcPts val="0"/>
                  </a:spcBef>
                </a:pPr>
                <a:r>
                  <a:rPr lang="pl-PL" sz="1600" b="1" kern="0"/>
                  <a:t>tydzień ciąży </a:t>
                </a:r>
              </a:p>
            </p:txBody>
          </p:sp>
          <p:sp>
            <p:nvSpPr>
              <p:cNvPr id="27" name="Symbol zastępczy tekstu 9">
                <a:extLst>
                  <a:ext uri="{FF2B5EF4-FFF2-40B4-BE49-F238E27FC236}">
                    <a16:creationId xmlns:a16="http://schemas.microsoft.com/office/drawing/2014/main" id="{D5F7873E-2679-4AC1-A71C-A6FBBC4394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16449" y="5284382"/>
                <a:ext cx="2004407" cy="83997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3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1pPr>
                <a:lvl2pPr marL="4572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8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2pPr>
                <a:lvl3pPr marL="9144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4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3pPr>
                <a:lvl4pPr marL="13716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4pPr>
                <a:lvl5pPr marL="18288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pl-PL" sz="1600" b="1" kern="0"/>
                  <a:t>2 do 72 godzin </a:t>
                </a:r>
                <a:br>
                  <a:rPr lang="pl-PL" sz="1600" b="1" kern="0"/>
                </a:br>
                <a:r>
                  <a:rPr lang="pl-PL" sz="1600" b="1" kern="0"/>
                  <a:t>po porodzie</a:t>
                </a:r>
              </a:p>
            </p:txBody>
          </p:sp>
          <p:cxnSp>
            <p:nvCxnSpPr>
              <p:cNvPr id="28" name="Łącznik prosty 27">
                <a:extLst>
                  <a:ext uri="{FF2B5EF4-FFF2-40B4-BE49-F238E27FC236}">
                    <a16:creationId xmlns:a16="http://schemas.microsoft.com/office/drawing/2014/main" id="{A75F5A60-F21D-4C47-9366-3A3C8BF8946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518027" y="4235094"/>
                <a:ext cx="0" cy="1782934"/>
              </a:xfrm>
              <a:prstGeom prst="line">
                <a:avLst/>
              </a:prstGeom>
              <a:ln>
                <a:solidFill>
                  <a:schemeClr val="accent1">
                    <a:lumMod val="9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5" name="Symbol zastępczy tekstu 9">
                <a:extLst>
                  <a:ext uri="{FF2B5EF4-FFF2-40B4-BE49-F238E27FC236}">
                    <a16:creationId xmlns:a16="http://schemas.microsoft.com/office/drawing/2014/main" id="{E28698F7-3352-40A1-8688-D8BEE85AA9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0161" y="4359352"/>
                <a:ext cx="2940072" cy="637952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3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1pPr>
                <a:lvl2pPr marL="4572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8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2pPr>
                <a:lvl3pPr marL="9144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4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3pPr>
                <a:lvl4pPr marL="13716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4pPr>
                <a:lvl5pPr marL="18288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pl-PL" sz="1600" kern="0"/>
                  <a:t>podanie 300 μg immunoglobiny anty-D</a:t>
                </a:r>
              </a:p>
            </p:txBody>
          </p:sp>
          <p:cxnSp>
            <p:nvCxnSpPr>
              <p:cNvPr id="36" name="Łącznik prosty 35">
                <a:extLst>
                  <a:ext uri="{FF2B5EF4-FFF2-40B4-BE49-F238E27FC236}">
                    <a16:creationId xmlns:a16="http://schemas.microsoft.com/office/drawing/2014/main" id="{9D7B60C9-29A6-4F27-8B10-C62DDDCDE81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889087" y="4235094"/>
                <a:ext cx="0" cy="1782934"/>
              </a:xfrm>
              <a:prstGeom prst="line">
                <a:avLst/>
              </a:prstGeom>
              <a:ln>
                <a:solidFill>
                  <a:schemeClr val="accent1">
                    <a:lumMod val="9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37" name="Symbol zastępczy tekstu 9">
                <a:extLst>
                  <a:ext uri="{FF2B5EF4-FFF2-40B4-BE49-F238E27FC236}">
                    <a16:creationId xmlns:a16="http://schemas.microsoft.com/office/drawing/2014/main" id="{73C512A5-87DD-47AB-A022-6656233F7E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3081" y="5241851"/>
                <a:ext cx="3376007" cy="1180214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32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1pPr>
                <a:lvl2pPr marL="4572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8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2pPr>
                <a:lvl3pPr marL="9144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4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3pPr>
                <a:lvl4pPr marL="13716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4pPr>
                <a:lvl5pPr marL="1828800" indent="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Tx/>
                  <a:buNone/>
                  <a:defRPr sz="200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cs typeface="+mn-cs"/>
                  </a:defRPr>
                </a:lvl9pPr>
              </a:lstStyle>
              <a:p>
                <a:pPr marL="285750" indent="-28575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pl-PL" sz="1400" kern="0"/>
                  <a:t>150 μg immunoglobuliny anty-D </a:t>
                </a:r>
                <a:br>
                  <a:rPr lang="pl-PL" sz="1400" kern="0"/>
                </a:br>
                <a:r>
                  <a:rPr lang="pl-PL" sz="1400" kern="0"/>
                  <a:t>po porodzie fizjologicznym </a:t>
                </a:r>
              </a:p>
              <a:p>
                <a:pPr marL="285750" indent="-28575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pl-PL" sz="1400" kern="0"/>
                  <a:t>300 μg immunoglobuliny anty-D </a:t>
                </a:r>
                <a:br>
                  <a:rPr lang="pl-PL" sz="1400" kern="0"/>
                </a:br>
                <a:r>
                  <a:rPr lang="pl-PL" sz="1400" kern="0"/>
                  <a:t>po porodzie patologicznym </a:t>
                </a:r>
              </a:p>
            </p:txBody>
          </p:sp>
        </p:grpSp>
        <p:cxnSp>
          <p:nvCxnSpPr>
            <p:cNvPr id="29" name="Łącznik prosty 28">
              <a:extLst>
                <a:ext uri="{FF2B5EF4-FFF2-40B4-BE49-F238E27FC236}">
                  <a16:creationId xmlns:a16="http://schemas.microsoft.com/office/drawing/2014/main" id="{A09552C3-56CE-405C-954F-8192C09F6C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41311" y="5170759"/>
              <a:ext cx="5764736" cy="0"/>
            </a:xfrm>
            <a:prstGeom prst="line">
              <a:avLst/>
            </a:prstGeom>
            <a:ln>
              <a:solidFill>
                <a:schemeClr val="accent1">
                  <a:lumMod val="9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23238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1890828" y="-87039"/>
            <a:ext cx="9359777" cy="1605516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378628" y="178618"/>
            <a:ext cx="6809345" cy="1288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pl-P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Podanie immunoglobuliny anty-D </a:t>
            </a:r>
          </a:p>
          <a:p>
            <a:pPr>
              <a:defRPr/>
            </a:pPr>
            <a:r>
              <a:rPr lang="pl-PL" altLang="pl-P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 innych sytuacjach w czasie ciąży</a:t>
            </a:r>
          </a:p>
        </p:txBody>
      </p:sp>
      <p:sp>
        <p:nvSpPr>
          <p:cNvPr id="21" name="Symbol zastępczy tekstu 9">
            <a:extLst>
              <a:ext uri="{FF2B5EF4-FFF2-40B4-BE49-F238E27FC236}">
                <a16:creationId xmlns:a16="http://schemas.microsoft.com/office/drawing/2014/main" id="{4A714466-1AD1-4ED7-9F2D-3C85DABACE32}"/>
              </a:ext>
            </a:extLst>
          </p:cNvPr>
          <p:cNvSpPr txBox="1">
            <a:spLocks/>
          </p:cNvSpPr>
          <p:nvPr/>
        </p:nvSpPr>
        <p:spPr>
          <a:xfrm>
            <a:off x="90487" y="4612770"/>
            <a:ext cx="9930994" cy="21584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b="1" kern="0" dirty="0">
                <a:solidFill>
                  <a:schemeClr val="accent2"/>
                </a:solidFill>
              </a:rPr>
              <a:t>Diagnostyka inwazyjna: </a:t>
            </a:r>
            <a:r>
              <a:rPr lang="pl-PL" sz="1800" kern="0" dirty="0"/>
              <a:t>biopsja kosmówki, amniopunkcja, </a:t>
            </a:r>
            <a:r>
              <a:rPr lang="pl-PL" sz="1800" kern="0" dirty="0" err="1"/>
              <a:t>kordocenteza</a:t>
            </a:r>
            <a:endParaRPr lang="pl-PL" sz="1800" kern="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b="1" kern="0" dirty="0">
                <a:solidFill>
                  <a:schemeClr val="accent2"/>
                </a:solidFill>
              </a:rPr>
              <a:t>Poronienie, ciąża pozamaciczna, krwawienie z dróg rodnych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kern="0" dirty="0"/>
              <a:t>Zagrażające poronienie, zagrażający poród przedwczesny, obrót zewnętrzny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800" b="1" kern="0" dirty="0">
              <a:solidFill>
                <a:schemeClr val="accent2"/>
              </a:solidFill>
            </a:endParaRPr>
          </a:p>
        </p:txBody>
      </p:sp>
      <p:sp>
        <p:nvSpPr>
          <p:cNvPr id="12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311708" y="6464595"/>
            <a:ext cx="8481418" cy="627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Zalecenia dotyczące stosowania immunoglobuliny anty-D w profilaktyce konfliktu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matczyno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płodowego w zakresie antygenu D z układu Rh obowiązujące od dnia 18 grudnia 2015 roku</a:t>
            </a:r>
          </a:p>
        </p:txBody>
      </p:sp>
      <p:sp>
        <p:nvSpPr>
          <p:cNvPr id="13" name="Symbol zastępczy tekstu 9">
            <a:extLst>
              <a:ext uri="{FF2B5EF4-FFF2-40B4-BE49-F238E27FC236}">
                <a16:creationId xmlns:a16="http://schemas.microsoft.com/office/drawing/2014/main" id="{75F4B69F-7EE1-48D5-9B9A-F2F260E21073}"/>
              </a:ext>
            </a:extLst>
          </p:cNvPr>
          <p:cNvSpPr txBox="1">
            <a:spLocks/>
          </p:cNvSpPr>
          <p:nvPr/>
        </p:nvSpPr>
        <p:spPr>
          <a:xfrm>
            <a:off x="4290067" y="4167963"/>
            <a:ext cx="4503059" cy="2296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pl-PL" sz="1800" b="1" kern="0" dirty="0">
              <a:solidFill>
                <a:schemeClr val="accent2"/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E5A6ADF5-2DEB-46A0-8C73-6B043A945B1E}"/>
              </a:ext>
            </a:extLst>
          </p:cNvPr>
          <p:cNvGrpSpPr/>
          <p:nvPr/>
        </p:nvGrpSpPr>
        <p:grpSpPr>
          <a:xfrm>
            <a:off x="4973293" y="2700889"/>
            <a:ext cx="3136605" cy="1063260"/>
            <a:chOff x="4571999" y="4805911"/>
            <a:chExt cx="3136605" cy="1063260"/>
          </a:xfrm>
        </p:grpSpPr>
        <p:sp>
          <p:nvSpPr>
            <p:cNvPr id="26" name="Strzałka: pięciokąt 25">
              <a:extLst>
                <a:ext uri="{FF2B5EF4-FFF2-40B4-BE49-F238E27FC236}">
                  <a16:creationId xmlns:a16="http://schemas.microsoft.com/office/drawing/2014/main" id="{17548647-3D63-42E9-B804-DF409C4D6699}"/>
                </a:ext>
              </a:extLst>
            </p:cNvPr>
            <p:cNvSpPr/>
            <p:nvPr/>
          </p:nvSpPr>
          <p:spPr bwMode="auto">
            <a:xfrm rot="10800000">
              <a:off x="4571999" y="4805911"/>
              <a:ext cx="2838893" cy="1041991"/>
            </a:xfrm>
            <a:prstGeom prst="homePlate">
              <a:avLst>
                <a:gd name="adj" fmla="val 16326"/>
              </a:avLst>
            </a:prstGeom>
            <a:solidFill>
              <a:schemeClr val="accent1"/>
            </a:solidFill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3" name="Strzałka: pięciokąt 2">
              <a:extLst>
                <a:ext uri="{FF2B5EF4-FFF2-40B4-BE49-F238E27FC236}">
                  <a16:creationId xmlns:a16="http://schemas.microsoft.com/office/drawing/2014/main" id="{BA71FFF1-8F41-4B74-ABC4-0D53DC879D6A}"/>
                </a:ext>
              </a:extLst>
            </p:cNvPr>
            <p:cNvSpPr/>
            <p:nvPr/>
          </p:nvSpPr>
          <p:spPr bwMode="auto">
            <a:xfrm>
              <a:off x="5135526" y="4827180"/>
              <a:ext cx="2573078" cy="1041991"/>
            </a:xfrm>
            <a:prstGeom prst="homePlate">
              <a:avLst>
                <a:gd name="adj" fmla="val 16326"/>
              </a:avLst>
            </a:prstGeom>
            <a:solidFill>
              <a:schemeClr val="accent1"/>
            </a:solidFill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Symbol zastępczy tekstu 9">
              <a:extLst>
                <a:ext uri="{FF2B5EF4-FFF2-40B4-BE49-F238E27FC236}">
                  <a16:creationId xmlns:a16="http://schemas.microsoft.com/office/drawing/2014/main" id="{4F5D84E0-E75C-471F-830E-12EEA1440734}"/>
                </a:ext>
              </a:extLst>
            </p:cNvPr>
            <p:cNvSpPr txBox="1">
              <a:spLocks/>
            </p:cNvSpPr>
            <p:nvPr/>
          </p:nvSpPr>
          <p:spPr>
            <a:xfrm>
              <a:off x="4694105" y="5007934"/>
              <a:ext cx="2716787" cy="79744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800" kern="0"/>
                <a:t>Immunoglobulina any-D </a:t>
              </a:r>
            </a:p>
            <a:p>
              <a:pPr algn="ctr">
                <a:spcBef>
                  <a:spcPts val="0"/>
                </a:spcBef>
              </a:pPr>
              <a:r>
                <a:rPr lang="pl-PL" sz="2400" b="1" kern="0"/>
                <a:t>150 µg</a:t>
              </a:r>
            </a:p>
          </p:txBody>
        </p:sp>
      </p:grpSp>
      <p:sp>
        <p:nvSpPr>
          <p:cNvPr id="23" name="Symbol zastępczy tekstu 9">
            <a:extLst>
              <a:ext uri="{FF2B5EF4-FFF2-40B4-BE49-F238E27FC236}">
                <a16:creationId xmlns:a16="http://schemas.microsoft.com/office/drawing/2014/main" id="{AA4A7F02-6827-4AAF-9862-77E4A7389FCE}"/>
              </a:ext>
            </a:extLst>
          </p:cNvPr>
          <p:cNvSpPr txBox="1">
            <a:spLocks/>
          </p:cNvSpPr>
          <p:nvPr/>
        </p:nvSpPr>
        <p:spPr>
          <a:xfrm>
            <a:off x="3336249" y="2743023"/>
            <a:ext cx="1719735" cy="51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4000" kern="0" dirty="0"/>
              <a:t>12</a:t>
            </a:r>
            <a:r>
              <a:rPr lang="pl-PL" sz="2400" kern="0" dirty="0"/>
              <a:t> </a:t>
            </a:r>
            <a:r>
              <a:rPr lang="pl-PL" sz="2400" kern="0" dirty="0" err="1"/>
              <a:t>Hbd</a:t>
            </a:r>
            <a:endParaRPr lang="pl-PL" kern="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3894" y="2082313"/>
            <a:ext cx="293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DAWKOWANIE </a:t>
            </a:r>
            <a:endParaRPr lang="en-US" dirty="0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E5A6ADF5-2DEB-46A0-8C73-6B043A945B1E}"/>
              </a:ext>
            </a:extLst>
          </p:cNvPr>
          <p:cNvGrpSpPr/>
          <p:nvPr/>
        </p:nvGrpSpPr>
        <p:grpSpPr>
          <a:xfrm>
            <a:off x="311708" y="2603191"/>
            <a:ext cx="3136605" cy="1063260"/>
            <a:chOff x="4571999" y="4805911"/>
            <a:chExt cx="3136605" cy="1063260"/>
          </a:xfrm>
        </p:grpSpPr>
        <p:sp>
          <p:nvSpPr>
            <p:cNvPr id="22" name="Strzałka: pięciokąt 25">
              <a:extLst>
                <a:ext uri="{FF2B5EF4-FFF2-40B4-BE49-F238E27FC236}">
                  <a16:creationId xmlns:a16="http://schemas.microsoft.com/office/drawing/2014/main" id="{17548647-3D63-42E9-B804-DF409C4D6699}"/>
                </a:ext>
              </a:extLst>
            </p:cNvPr>
            <p:cNvSpPr/>
            <p:nvPr/>
          </p:nvSpPr>
          <p:spPr bwMode="auto">
            <a:xfrm rot="10800000">
              <a:off x="4571999" y="4805911"/>
              <a:ext cx="2838893" cy="1041991"/>
            </a:xfrm>
            <a:prstGeom prst="homePlate">
              <a:avLst>
                <a:gd name="adj" fmla="val 16326"/>
              </a:avLst>
            </a:prstGeom>
            <a:solidFill>
              <a:schemeClr val="accent1"/>
            </a:solidFill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Strzałka: pięciokąt 2">
              <a:extLst>
                <a:ext uri="{FF2B5EF4-FFF2-40B4-BE49-F238E27FC236}">
                  <a16:creationId xmlns:a16="http://schemas.microsoft.com/office/drawing/2014/main" id="{BA71FFF1-8F41-4B74-ABC4-0D53DC879D6A}"/>
                </a:ext>
              </a:extLst>
            </p:cNvPr>
            <p:cNvSpPr/>
            <p:nvPr/>
          </p:nvSpPr>
          <p:spPr bwMode="auto">
            <a:xfrm>
              <a:off x="5135526" y="4827180"/>
              <a:ext cx="2573078" cy="1041991"/>
            </a:xfrm>
            <a:prstGeom prst="homePlate">
              <a:avLst>
                <a:gd name="adj" fmla="val 16326"/>
              </a:avLst>
            </a:prstGeom>
            <a:solidFill>
              <a:schemeClr val="accent1"/>
            </a:solidFill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Symbol zastępczy tekstu 9">
              <a:extLst>
                <a:ext uri="{FF2B5EF4-FFF2-40B4-BE49-F238E27FC236}">
                  <a16:creationId xmlns:a16="http://schemas.microsoft.com/office/drawing/2014/main" id="{4F5D84E0-E75C-471F-830E-12EEA1440734}"/>
                </a:ext>
              </a:extLst>
            </p:cNvPr>
            <p:cNvSpPr txBox="1">
              <a:spLocks/>
            </p:cNvSpPr>
            <p:nvPr/>
          </p:nvSpPr>
          <p:spPr>
            <a:xfrm>
              <a:off x="4694105" y="5007934"/>
              <a:ext cx="2716787" cy="79744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800" kern="0" dirty="0"/>
                <a:t>Immunoglobulina </a:t>
              </a:r>
              <a:r>
                <a:rPr lang="pl-PL" sz="1800" kern="0" dirty="0" err="1"/>
                <a:t>any</a:t>
              </a:r>
              <a:r>
                <a:rPr lang="pl-PL" sz="1800" kern="0" dirty="0"/>
                <a:t>-D </a:t>
              </a:r>
            </a:p>
            <a:p>
              <a:pPr algn="ctr">
                <a:spcBef>
                  <a:spcPts val="0"/>
                </a:spcBef>
              </a:pPr>
              <a:r>
                <a:rPr lang="pl-PL" sz="2400" b="1" kern="0" dirty="0"/>
                <a:t>50 µg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6928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-90583" y="2720114"/>
            <a:ext cx="4003363" cy="26918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>
              <a:defRPr/>
            </a:pPr>
            <a:r>
              <a:rPr lang="pl-PL" sz="2800" kern="0" dirty="0" err="1"/>
              <a:t>Zas</a:t>
            </a:r>
            <a:r>
              <a:rPr kumimoji="0" lang="pl-PL" sz="28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tosowanie</a:t>
            </a:r>
            <a:r>
              <a:rPr kumimoji="0" lang="pl-PL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 </a:t>
            </a:r>
            <a:br>
              <a:rPr kumimoji="0" lang="pl-PL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</a:br>
            <a:r>
              <a:rPr kumimoji="0" lang="pl-PL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profilaktyki konfliktu serologicznego pozwoliło na </a:t>
            </a:r>
            <a:endParaRPr lang="pl-PL" altLang="en-US" sz="2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322341" y="6396729"/>
            <a:ext cx="7970633" cy="3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US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J. Anti-d prophylaxis in 1997: The Edinburgh Consensus Statement. Arch. Dis Child Fetal Neonatal Ed 1998; 78: F161-F163.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3FB721A3-D1C2-44AB-A7AC-3FD597BCA0FB}"/>
              </a:ext>
            </a:extLst>
          </p:cNvPr>
          <p:cNvGrpSpPr/>
          <p:nvPr/>
        </p:nvGrpSpPr>
        <p:grpSpPr>
          <a:xfrm>
            <a:off x="4486941" y="3115339"/>
            <a:ext cx="3625702" cy="1084522"/>
            <a:chOff x="4486941" y="3115339"/>
            <a:chExt cx="3625702" cy="1084522"/>
          </a:xfrm>
        </p:grpSpPr>
        <p:sp>
          <p:nvSpPr>
            <p:cNvPr id="10" name="Prostokąt 3">
              <a:extLst>
                <a:ext uri="{FF2B5EF4-FFF2-40B4-BE49-F238E27FC236}">
                  <a16:creationId xmlns:a16="http://schemas.microsoft.com/office/drawing/2014/main" id="{DD27AA6D-4C10-447C-AC97-57D655608292}"/>
                </a:ext>
              </a:extLst>
            </p:cNvPr>
            <p:cNvSpPr/>
            <p:nvPr/>
          </p:nvSpPr>
          <p:spPr bwMode="auto">
            <a:xfrm>
              <a:off x="4486941" y="3115339"/>
              <a:ext cx="3625702" cy="1084522"/>
            </a:xfrm>
            <a:custGeom>
              <a:avLst/>
              <a:gdLst>
                <a:gd name="connsiteX0" fmla="*/ 0 w 5900928"/>
                <a:gd name="connsiteY0" fmla="*/ 0 h 1048512"/>
                <a:gd name="connsiteX1" fmla="*/ 5900928 w 5900928"/>
                <a:gd name="connsiteY1" fmla="*/ 0 h 1048512"/>
                <a:gd name="connsiteX2" fmla="*/ 5900928 w 5900928"/>
                <a:gd name="connsiteY2" fmla="*/ 1048512 h 1048512"/>
                <a:gd name="connsiteX3" fmla="*/ 0 w 5900928"/>
                <a:gd name="connsiteY3" fmla="*/ 1048512 h 1048512"/>
                <a:gd name="connsiteX4" fmla="*/ 0 w 5900928"/>
                <a:gd name="connsiteY4" fmla="*/ 0 h 1048512"/>
                <a:gd name="connsiteX0" fmla="*/ 0 w 5900928"/>
                <a:gd name="connsiteY0" fmla="*/ 0 h 1048512"/>
                <a:gd name="connsiteX1" fmla="*/ 5620512 w 5900928"/>
                <a:gd name="connsiteY1" fmla="*/ 0 h 1048512"/>
                <a:gd name="connsiteX2" fmla="*/ 5900928 w 5900928"/>
                <a:gd name="connsiteY2" fmla="*/ 1048512 h 1048512"/>
                <a:gd name="connsiteX3" fmla="*/ 0 w 5900928"/>
                <a:gd name="connsiteY3" fmla="*/ 1048512 h 1048512"/>
                <a:gd name="connsiteX4" fmla="*/ 0 w 5900928"/>
                <a:gd name="connsiteY4" fmla="*/ 0 h 1048512"/>
                <a:gd name="connsiteX0" fmla="*/ 0 w 6205728"/>
                <a:gd name="connsiteY0" fmla="*/ 0 h 1060704"/>
                <a:gd name="connsiteX1" fmla="*/ 5925312 w 6205728"/>
                <a:gd name="connsiteY1" fmla="*/ 12192 h 1060704"/>
                <a:gd name="connsiteX2" fmla="*/ 6205728 w 6205728"/>
                <a:gd name="connsiteY2" fmla="*/ 1060704 h 1060704"/>
                <a:gd name="connsiteX3" fmla="*/ 304800 w 6205728"/>
                <a:gd name="connsiteY3" fmla="*/ 1060704 h 1060704"/>
                <a:gd name="connsiteX4" fmla="*/ 0 w 6205728"/>
                <a:gd name="connsiteY4" fmla="*/ 0 h 1060704"/>
                <a:gd name="connsiteX0" fmla="*/ 0 w 6291072"/>
                <a:gd name="connsiteY0" fmla="*/ 0 h 1316736"/>
                <a:gd name="connsiteX1" fmla="*/ 6010656 w 6291072"/>
                <a:gd name="connsiteY1" fmla="*/ 268224 h 1316736"/>
                <a:gd name="connsiteX2" fmla="*/ 6291072 w 6291072"/>
                <a:gd name="connsiteY2" fmla="*/ 1316736 h 1316736"/>
                <a:gd name="connsiteX3" fmla="*/ 390144 w 6291072"/>
                <a:gd name="connsiteY3" fmla="*/ 1316736 h 1316736"/>
                <a:gd name="connsiteX4" fmla="*/ 0 w 6291072"/>
                <a:gd name="connsiteY4" fmla="*/ 0 h 1316736"/>
                <a:gd name="connsiteX0" fmla="*/ 0 w 6327648"/>
                <a:gd name="connsiteY0" fmla="*/ 0 h 1402080"/>
                <a:gd name="connsiteX1" fmla="*/ 6010656 w 6327648"/>
                <a:gd name="connsiteY1" fmla="*/ 268224 h 1402080"/>
                <a:gd name="connsiteX2" fmla="*/ 6327648 w 6327648"/>
                <a:gd name="connsiteY2" fmla="*/ 1402080 h 1402080"/>
                <a:gd name="connsiteX3" fmla="*/ 390144 w 6327648"/>
                <a:gd name="connsiteY3" fmla="*/ 1316736 h 1402080"/>
                <a:gd name="connsiteX4" fmla="*/ 0 w 6327648"/>
                <a:gd name="connsiteY4" fmla="*/ 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7648" h="1402080">
                  <a:moveTo>
                    <a:pt x="0" y="0"/>
                  </a:moveTo>
                  <a:lnTo>
                    <a:pt x="6010656" y="268224"/>
                  </a:lnTo>
                  <a:lnTo>
                    <a:pt x="6327648" y="1402080"/>
                  </a:lnTo>
                  <a:lnTo>
                    <a:pt x="390144" y="1316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Symbol zastępczy tekstu 9">
              <a:extLst>
                <a:ext uri="{FF2B5EF4-FFF2-40B4-BE49-F238E27FC236}">
                  <a16:creationId xmlns:a16="http://schemas.microsoft.com/office/drawing/2014/main" id="{CB1A5AAF-F5EE-46E8-B02D-25E49186398A}"/>
                </a:ext>
              </a:extLst>
            </p:cNvPr>
            <p:cNvSpPr txBox="1">
              <a:spLocks/>
            </p:cNvSpPr>
            <p:nvPr/>
          </p:nvSpPr>
          <p:spPr>
            <a:xfrm>
              <a:off x="4821660" y="3411231"/>
              <a:ext cx="3003903" cy="57597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defRPr/>
              </a:pPr>
              <a:r>
                <a:rPr kumimoji="0" lang="pl-PL" sz="28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MS PGothic" panose="020B0600070205080204" pitchFamily="34" charset="-128"/>
                </a:rPr>
                <a:t>100-krotne</a:t>
              </a:r>
              <a:endParaRPr lang="pl-PL" altLang="en-US" sz="280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23" name="Symbol zastępczy tekstu 9">
            <a:extLst>
              <a:ext uri="{FF2B5EF4-FFF2-40B4-BE49-F238E27FC236}">
                <a16:creationId xmlns:a16="http://schemas.microsoft.com/office/drawing/2014/main" id="{7E903DFC-4FB8-4E0D-8FBA-07233690AE7A}"/>
              </a:ext>
            </a:extLst>
          </p:cNvPr>
          <p:cNvSpPr txBox="1">
            <a:spLocks/>
          </p:cNvSpPr>
          <p:nvPr/>
        </p:nvSpPr>
        <p:spPr>
          <a:xfrm>
            <a:off x="8484781" y="2762643"/>
            <a:ext cx="3200398" cy="2277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kumimoji="0" lang="pl-PL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zmniejszenie </a:t>
            </a:r>
            <a:br>
              <a:rPr kumimoji="0" lang="pl-PL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</a:br>
            <a:r>
              <a:rPr kumimoji="0" lang="pl-PL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liczby zgonów </a:t>
            </a:r>
            <a:br>
              <a:rPr kumimoji="0" lang="pl-PL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</a:br>
            <a:r>
              <a:rPr kumimoji="0" lang="pl-PL" sz="2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</a:rPr>
              <a:t>okołoporodowych noworodków</a:t>
            </a:r>
            <a:endParaRPr lang="pl-PL" altLang="en-US" sz="280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9609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1863824" y="74428"/>
            <a:ext cx="6871760" cy="1116419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462312" y="370320"/>
            <a:ext cx="5651410" cy="629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pl-PL">
                <a:solidFill>
                  <a:schemeClr val="tx1">
                    <a:lumMod val="90000"/>
                    <a:lumOff val="10000"/>
                  </a:schemeClr>
                </a:solidFill>
              </a:rPr>
              <a:t>Profilaktyka anty-D 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00CC550D-A350-4C07-BA82-695435134396}"/>
              </a:ext>
            </a:extLst>
          </p:cNvPr>
          <p:cNvGrpSpPr/>
          <p:nvPr/>
        </p:nvGrpSpPr>
        <p:grpSpPr>
          <a:xfrm>
            <a:off x="384101" y="1538619"/>
            <a:ext cx="477136" cy="502832"/>
            <a:chOff x="894464" y="2548713"/>
            <a:chExt cx="477136" cy="502832"/>
          </a:xfrm>
        </p:grpSpPr>
        <p:sp>
          <p:nvSpPr>
            <p:cNvPr id="28" name="Owal 27">
              <a:extLst>
                <a:ext uri="{FF2B5EF4-FFF2-40B4-BE49-F238E27FC236}">
                  <a16:creationId xmlns:a16="http://schemas.microsoft.com/office/drawing/2014/main" id="{21E3512E-BD9C-4403-8E7E-8DC791E8432D}"/>
                </a:ext>
              </a:extLst>
            </p:cNvPr>
            <p:cNvSpPr/>
            <p:nvPr/>
          </p:nvSpPr>
          <p:spPr bwMode="auto">
            <a:xfrm>
              <a:off x="894464" y="2548713"/>
              <a:ext cx="477136" cy="47713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Podtytuł 8">
              <a:extLst>
                <a:ext uri="{FF2B5EF4-FFF2-40B4-BE49-F238E27FC236}">
                  <a16:creationId xmlns:a16="http://schemas.microsoft.com/office/drawing/2014/main" id="{80EEC0FC-9A7E-4AFC-80A0-BD732CB236EE}"/>
                </a:ext>
              </a:extLst>
            </p:cNvPr>
            <p:cNvSpPr txBox="1">
              <a:spLocks/>
            </p:cNvSpPr>
            <p:nvPr/>
          </p:nvSpPr>
          <p:spPr>
            <a:xfrm>
              <a:off x="914400" y="2586813"/>
              <a:ext cx="446567" cy="4647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Tx/>
                <a:buNone/>
                <a:defRPr sz="1800" b="0">
                  <a:solidFill>
                    <a:schemeClr val="accent5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0" algn="ctr"/>
              <a:r>
                <a:rPr lang="pl-PL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057501A4-A0AF-4311-9798-9E815FADA277}"/>
              </a:ext>
            </a:extLst>
          </p:cNvPr>
          <p:cNvGrpSpPr/>
          <p:nvPr/>
        </p:nvGrpSpPr>
        <p:grpSpPr>
          <a:xfrm>
            <a:off x="4220554" y="1538619"/>
            <a:ext cx="510933" cy="502832"/>
            <a:chOff x="881932" y="2548713"/>
            <a:chExt cx="510933" cy="502832"/>
          </a:xfrm>
        </p:grpSpPr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6F9EE5A0-0EE8-44DB-9F4F-6360D0EB52D6}"/>
                </a:ext>
              </a:extLst>
            </p:cNvPr>
            <p:cNvSpPr/>
            <p:nvPr/>
          </p:nvSpPr>
          <p:spPr bwMode="auto">
            <a:xfrm>
              <a:off x="894464" y="2548713"/>
              <a:ext cx="477136" cy="47713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Podtytuł 8">
              <a:extLst>
                <a:ext uri="{FF2B5EF4-FFF2-40B4-BE49-F238E27FC236}">
                  <a16:creationId xmlns:a16="http://schemas.microsoft.com/office/drawing/2014/main" id="{D0A6E47D-2DCE-41C6-BD97-708577D1EECB}"/>
                </a:ext>
              </a:extLst>
            </p:cNvPr>
            <p:cNvSpPr txBox="1">
              <a:spLocks/>
            </p:cNvSpPr>
            <p:nvPr/>
          </p:nvSpPr>
          <p:spPr>
            <a:xfrm>
              <a:off x="881932" y="2586813"/>
              <a:ext cx="510933" cy="4647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Tx/>
                <a:buNone/>
                <a:defRPr sz="1800" b="0">
                  <a:solidFill>
                    <a:schemeClr val="accent5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0" algn="ctr"/>
              <a:r>
                <a:rPr lang="pl-PL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40" name="Symbol zastępczy tekstu 9">
            <a:extLst>
              <a:ext uri="{FF2B5EF4-FFF2-40B4-BE49-F238E27FC236}">
                <a16:creationId xmlns:a16="http://schemas.microsoft.com/office/drawing/2014/main" id="{1A664DAC-79C1-4E6D-95BD-04BE01683DCA}"/>
              </a:ext>
            </a:extLst>
          </p:cNvPr>
          <p:cNvSpPr txBox="1">
            <a:spLocks/>
          </p:cNvSpPr>
          <p:nvPr/>
        </p:nvSpPr>
        <p:spPr>
          <a:xfrm>
            <a:off x="935666" y="1475999"/>
            <a:ext cx="2806996" cy="10545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l-PL" sz="1600"/>
              <a:t>Rozporządzenie w sprawie </a:t>
            </a:r>
            <a:r>
              <a:rPr lang="pl-PL" sz="1600" b="1"/>
              <a:t>standardów opieki okołoporodowej</a:t>
            </a:r>
            <a:endParaRPr lang="en-US" sz="1050" b="1" dirty="0"/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id="{D57F1A1F-DAEF-499B-ACF2-A6255E3AD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83" y="2505371"/>
            <a:ext cx="2091264" cy="29045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42" name="Obraz 41">
            <a:extLst>
              <a:ext uri="{FF2B5EF4-FFF2-40B4-BE49-F238E27FC236}">
                <a16:creationId xmlns:a16="http://schemas.microsoft.com/office/drawing/2014/main" id="{708E36CB-816C-41FC-A0E0-4DD012C0D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373" y="2529524"/>
            <a:ext cx="2083791" cy="293561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3" name="Symbol zastępczy tekstu 9">
            <a:extLst>
              <a:ext uri="{FF2B5EF4-FFF2-40B4-BE49-F238E27FC236}">
                <a16:creationId xmlns:a16="http://schemas.microsoft.com/office/drawing/2014/main" id="{7CBAD0B0-8C08-4493-B176-9306CA1126AE}"/>
              </a:ext>
            </a:extLst>
          </p:cNvPr>
          <p:cNvSpPr txBox="1">
            <a:spLocks/>
          </p:cNvSpPr>
          <p:nvPr/>
        </p:nvSpPr>
        <p:spPr>
          <a:xfrm>
            <a:off x="4774020" y="1475999"/>
            <a:ext cx="3902148" cy="10545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l-PL" sz="1600"/>
              <a:t>Rozporządzenie w  sprawie świadczeń gwarantowanych w ambulatoryjnej opiece specjalistycznej </a:t>
            </a:r>
            <a:endParaRPr lang="en-US" sz="1050" b="1" dirty="0"/>
          </a:p>
        </p:txBody>
      </p:sp>
      <p:sp>
        <p:nvSpPr>
          <p:cNvPr id="44" name="Symbol zastępczy tekstu 9">
            <a:extLst>
              <a:ext uri="{FF2B5EF4-FFF2-40B4-BE49-F238E27FC236}">
                <a16:creationId xmlns:a16="http://schemas.microsoft.com/office/drawing/2014/main" id="{3968A4B7-E7BE-47F4-A04D-262FC8F743C1}"/>
              </a:ext>
            </a:extLst>
          </p:cNvPr>
          <p:cNvSpPr txBox="1">
            <a:spLocks/>
          </p:cNvSpPr>
          <p:nvPr/>
        </p:nvSpPr>
        <p:spPr>
          <a:xfrm>
            <a:off x="935666" y="5803451"/>
            <a:ext cx="7953152" cy="10545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l-PL" sz="1600"/>
              <a:t>Dziennik Ustaw Rzeczypospolitej Polskiej – najważniejszy polski dziennik urzędowy. Jest to jedyne oficjalne źródło powszechnie obowiązującego prawa w Polsce </a:t>
            </a:r>
          </a:p>
        </p:txBody>
      </p:sp>
    </p:spTree>
    <p:extLst>
      <p:ext uri="{BB962C8B-B14F-4D97-AF65-F5344CB8AC3E}">
        <p14:creationId xmlns:p14="http://schemas.microsoft.com/office/powerpoint/2010/main" val="3714091058"/>
      </p:ext>
    </p:extLst>
  </p:cSld>
  <p:clrMapOvr>
    <a:masterClrMapping/>
  </p:clrMapOvr>
  <p:transition spd="slow"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>
            <a:extLst>
              <a:ext uri="{FF2B5EF4-FFF2-40B4-BE49-F238E27FC236}">
                <a16:creationId xmlns:a16="http://schemas.microsoft.com/office/drawing/2014/main" id="{54694D1B-0CDE-449E-A79E-6A130B6A5B9F}"/>
              </a:ext>
            </a:extLst>
          </p:cNvPr>
          <p:cNvSpPr/>
          <p:nvPr/>
        </p:nvSpPr>
        <p:spPr bwMode="auto">
          <a:xfrm>
            <a:off x="1063257" y="2298227"/>
            <a:ext cx="7687338" cy="3932451"/>
          </a:xfrm>
          <a:prstGeom prst="rect">
            <a:avLst/>
          </a:prstGeom>
          <a:solidFill>
            <a:schemeClr val="bg1">
              <a:alpha val="44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1863824" y="74428"/>
            <a:ext cx="6871760" cy="1116419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462312" y="370320"/>
            <a:ext cx="5651410" cy="629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pl-PL">
                <a:solidFill>
                  <a:schemeClr val="tx1">
                    <a:lumMod val="90000"/>
                    <a:lumOff val="10000"/>
                  </a:schemeClr>
                </a:solidFill>
              </a:rPr>
              <a:t>Profilaktyka anty-D </a:t>
            </a:r>
          </a:p>
        </p:txBody>
      </p:sp>
      <p:grpSp>
        <p:nvGrpSpPr>
          <p:cNvPr id="36" name="Grupa 35">
            <a:extLst>
              <a:ext uri="{FF2B5EF4-FFF2-40B4-BE49-F238E27FC236}">
                <a16:creationId xmlns:a16="http://schemas.microsoft.com/office/drawing/2014/main" id="{057501A4-A0AF-4311-9798-9E815FADA277}"/>
              </a:ext>
            </a:extLst>
          </p:cNvPr>
          <p:cNvGrpSpPr/>
          <p:nvPr/>
        </p:nvGrpSpPr>
        <p:grpSpPr>
          <a:xfrm>
            <a:off x="435364" y="1538619"/>
            <a:ext cx="510933" cy="502832"/>
            <a:chOff x="881932" y="2548713"/>
            <a:chExt cx="510933" cy="502832"/>
          </a:xfrm>
        </p:grpSpPr>
        <p:sp>
          <p:nvSpPr>
            <p:cNvPr id="37" name="Owal 36">
              <a:extLst>
                <a:ext uri="{FF2B5EF4-FFF2-40B4-BE49-F238E27FC236}">
                  <a16:creationId xmlns:a16="http://schemas.microsoft.com/office/drawing/2014/main" id="{6F9EE5A0-0EE8-44DB-9F4F-6360D0EB52D6}"/>
                </a:ext>
              </a:extLst>
            </p:cNvPr>
            <p:cNvSpPr/>
            <p:nvPr/>
          </p:nvSpPr>
          <p:spPr bwMode="auto">
            <a:xfrm>
              <a:off x="894464" y="2548713"/>
              <a:ext cx="477136" cy="47713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Podtytuł 8">
              <a:extLst>
                <a:ext uri="{FF2B5EF4-FFF2-40B4-BE49-F238E27FC236}">
                  <a16:creationId xmlns:a16="http://schemas.microsoft.com/office/drawing/2014/main" id="{D0A6E47D-2DCE-41C6-BD97-708577D1EECB}"/>
                </a:ext>
              </a:extLst>
            </p:cNvPr>
            <p:cNvSpPr txBox="1">
              <a:spLocks/>
            </p:cNvSpPr>
            <p:nvPr/>
          </p:nvSpPr>
          <p:spPr>
            <a:xfrm>
              <a:off x="881932" y="2586813"/>
              <a:ext cx="510933" cy="4647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Tx/>
                <a:buNone/>
                <a:defRPr sz="1800" b="0">
                  <a:solidFill>
                    <a:schemeClr val="accent5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lvl="0" algn="ctr"/>
              <a:r>
                <a:rPr lang="pl-PL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43" name="Symbol zastępczy tekstu 9">
            <a:extLst>
              <a:ext uri="{FF2B5EF4-FFF2-40B4-BE49-F238E27FC236}">
                <a16:creationId xmlns:a16="http://schemas.microsoft.com/office/drawing/2014/main" id="{7CBAD0B0-8C08-4493-B176-9306CA1126AE}"/>
              </a:ext>
            </a:extLst>
          </p:cNvPr>
          <p:cNvSpPr txBox="1">
            <a:spLocks/>
          </p:cNvSpPr>
          <p:nvPr/>
        </p:nvSpPr>
        <p:spPr>
          <a:xfrm>
            <a:off x="988829" y="1475999"/>
            <a:ext cx="5241849" cy="703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l-PL" sz="1600"/>
              <a:t>Rozporządzenie w  sprawie świadczeń gwarantowanych w ambulatoryjnej opiece specjalistycznej </a:t>
            </a:r>
            <a:endParaRPr lang="en-US" sz="1050" b="1" dirty="0"/>
          </a:p>
        </p:txBody>
      </p:sp>
      <p:sp>
        <p:nvSpPr>
          <p:cNvPr id="44" name="Symbol zastępczy tekstu 9">
            <a:extLst>
              <a:ext uri="{FF2B5EF4-FFF2-40B4-BE49-F238E27FC236}">
                <a16:creationId xmlns:a16="http://schemas.microsoft.com/office/drawing/2014/main" id="{3968A4B7-E7BE-47F4-A04D-262FC8F743C1}"/>
              </a:ext>
            </a:extLst>
          </p:cNvPr>
          <p:cNvSpPr txBox="1">
            <a:spLocks/>
          </p:cNvSpPr>
          <p:nvPr/>
        </p:nvSpPr>
        <p:spPr>
          <a:xfrm>
            <a:off x="1212111" y="2422297"/>
            <a:ext cx="7751135" cy="6534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l-PL" sz="1400" b="1"/>
              <a:t>Podstawowe Wymagania do prowadzenia profilaktyki konfliktu serologicznego:</a:t>
            </a:r>
          </a:p>
          <a:p>
            <a:r>
              <a:rPr lang="pl-PL" sz="1400"/>
              <a:t>Porada ginekologiczno-położnicza 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D8DD86B-63FB-4885-B191-019321E76085}"/>
              </a:ext>
            </a:extLst>
          </p:cNvPr>
          <p:cNvGrpSpPr/>
          <p:nvPr/>
        </p:nvGrpSpPr>
        <p:grpSpPr>
          <a:xfrm>
            <a:off x="1212113" y="3294168"/>
            <a:ext cx="7240771" cy="2500576"/>
            <a:chOff x="1212113" y="3294168"/>
            <a:chExt cx="7240771" cy="2500576"/>
          </a:xfrm>
        </p:grpSpPr>
        <p:sp>
          <p:nvSpPr>
            <p:cNvPr id="19" name="Symbol zastępczy tekstu 9">
              <a:extLst>
                <a:ext uri="{FF2B5EF4-FFF2-40B4-BE49-F238E27FC236}">
                  <a16:creationId xmlns:a16="http://schemas.microsoft.com/office/drawing/2014/main" id="{A3E1DBE7-8C89-4B9E-9011-826FE3EC5AB5}"/>
                </a:ext>
              </a:extLst>
            </p:cNvPr>
            <p:cNvSpPr txBox="1">
              <a:spLocks/>
            </p:cNvSpPr>
            <p:nvPr/>
          </p:nvSpPr>
          <p:spPr>
            <a:xfrm>
              <a:off x="1212113" y="3304799"/>
              <a:ext cx="733646" cy="416596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r>
                <a:rPr lang="pl-PL" sz="1400" b="1"/>
                <a:t>483</a:t>
              </a:r>
              <a:endParaRPr lang="pl-PL" sz="1400"/>
            </a:p>
          </p:txBody>
        </p:sp>
        <p:sp>
          <p:nvSpPr>
            <p:cNvPr id="20" name="Symbol zastępczy tekstu 9">
              <a:extLst>
                <a:ext uri="{FF2B5EF4-FFF2-40B4-BE49-F238E27FC236}">
                  <a16:creationId xmlns:a16="http://schemas.microsoft.com/office/drawing/2014/main" id="{C4B666B0-C495-40B8-A3F6-9CA8CB168F82}"/>
                </a:ext>
              </a:extLst>
            </p:cNvPr>
            <p:cNvSpPr txBox="1">
              <a:spLocks/>
            </p:cNvSpPr>
            <p:nvPr/>
          </p:nvSpPr>
          <p:spPr>
            <a:xfrm>
              <a:off x="1754373" y="3304799"/>
              <a:ext cx="1084519" cy="416596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r>
                <a:rPr lang="pl-PL" sz="1400" b="1"/>
                <a:t>99.111</a:t>
              </a:r>
              <a:endParaRPr lang="pl-PL" sz="1400"/>
            </a:p>
          </p:txBody>
        </p:sp>
        <p:sp>
          <p:nvSpPr>
            <p:cNvPr id="21" name="Symbol zastępczy tekstu 9">
              <a:extLst>
                <a:ext uri="{FF2B5EF4-FFF2-40B4-BE49-F238E27FC236}">
                  <a16:creationId xmlns:a16="http://schemas.microsoft.com/office/drawing/2014/main" id="{DCD0ED94-A0C9-4E2C-BD71-9B3FAB0A5734}"/>
                </a:ext>
              </a:extLst>
            </p:cNvPr>
            <p:cNvSpPr txBox="1">
              <a:spLocks/>
            </p:cNvSpPr>
            <p:nvPr/>
          </p:nvSpPr>
          <p:spPr>
            <a:xfrm>
              <a:off x="2658141" y="3294168"/>
              <a:ext cx="5422603" cy="46975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r>
                <a:rPr lang="pl-PL" sz="1200"/>
                <a:t>Podanie </a:t>
              </a:r>
              <a:r>
                <a:rPr lang="pl-PL" sz="1400"/>
                <a:t>immunoglobuliny</a:t>
              </a:r>
              <a:r>
                <a:rPr lang="pl-PL" sz="1200"/>
                <a:t> anty-RhD pacjentce RhD-ujemnej</a:t>
              </a:r>
              <a:endParaRPr lang="en-US" sz="900" b="1" dirty="0"/>
            </a:p>
          </p:txBody>
        </p: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F910AB3B-FFDF-417E-A45C-65DB7E761E4D}"/>
                </a:ext>
              </a:extLst>
            </p:cNvPr>
            <p:cNvGrpSpPr/>
            <p:nvPr/>
          </p:nvGrpSpPr>
          <p:grpSpPr>
            <a:xfrm>
              <a:off x="1754371" y="3349256"/>
              <a:ext cx="829340" cy="340242"/>
              <a:chOff x="3976576" y="3668232"/>
              <a:chExt cx="829340" cy="467833"/>
            </a:xfrm>
          </p:grpSpPr>
          <p:cxnSp>
            <p:nvCxnSpPr>
              <p:cNvPr id="3" name="Łącznik prosty 2">
                <a:extLst>
                  <a:ext uri="{FF2B5EF4-FFF2-40B4-BE49-F238E27FC236}">
                    <a16:creationId xmlns:a16="http://schemas.microsoft.com/office/drawing/2014/main" id="{BC88CC63-8BBA-497A-A239-79A631F494AA}"/>
                  </a:ext>
                </a:extLst>
              </p:cNvPr>
              <p:cNvCxnSpPr/>
              <p:nvPr/>
            </p:nvCxnSpPr>
            <p:spPr bwMode="auto">
              <a:xfrm>
                <a:off x="3976576" y="3668232"/>
                <a:ext cx="0" cy="46783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7F3D7E45-D9E1-43A1-A804-326794D3AB82}"/>
                  </a:ext>
                </a:extLst>
              </p:cNvPr>
              <p:cNvCxnSpPr/>
              <p:nvPr/>
            </p:nvCxnSpPr>
            <p:spPr bwMode="auto">
              <a:xfrm>
                <a:off x="4805916" y="3668232"/>
                <a:ext cx="0" cy="467833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AB4987D3-67E4-427A-98CB-3CC17E3644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75907" y="3795823"/>
              <a:ext cx="7060019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Symbol zastępczy tekstu 9">
              <a:extLst>
                <a:ext uri="{FF2B5EF4-FFF2-40B4-BE49-F238E27FC236}">
                  <a16:creationId xmlns:a16="http://schemas.microsoft.com/office/drawing/2014/main" id="{1C1293D2-E627-471F-BD48-22C302EC8234}"/>
                </a:ext>
              </a:extLst>
            </p:cNvPr>
            <p:cNvSpPr txBox="1">
              <a:spLocks/>
            </p:cNvSpPr>
            <p:nvPr/>
          </p:nvSpPr>
          <p:spPr>
            <a:xfrm>
              <a:off x="1222745" y="3868325"/>
              <a:ext cx="5135524" cy="70367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228600" indent="-228600">
                <a:buAutoNum type="arabicPeriod"/>
              </a:pPr>
              <a:r>
                <a:rPr lang="pl-PL" sz="1400"/>
                <a:t>Porada specjalistyczna – położnictwo i ginekologia</a:t>
              </a:r>
            </a:p>
            <a:p>
              <a:pPr marL="228600" indent="-228600">
                <a:buAutoNum type="arabicPeriod"/>
              </a:pPr>
              <a:r>
                <a:rPr lang="pl-PL" sz="1400"/>
                <a:t>Pozostałe wymagania: </a:t>
              </a:r>
              <a:endParaRPr lang="en-US" sz="1000" b="1" dirty="0"/>
            </a:p>
          </p:txBody>
        </p:sp>
        <p:sp>
          <p:nvSpPr>
            <p:cNvPr id="31" name="Symbol zastępczy tekstu 9">
              <a:extLst>
                <a:ext uri="{FF2B5EF4-FFF2-40B4-BE49-F238E27FC236}">
                  <a16:creationId xmlns:a16="http://schemas.microsoft.com/office/drawing/2014/main" id="{D168ADE4-A4CB-4E0D-B49A-CA1C9AC71451}"/>
                </a:ext>
              </a:extLst>
            </p:cNvPr>
            <p:cNvSpPr txBox="1">
              <a:spLocks/>
            </p:cNvSpPr>
            <p:nvPr/>
          </p:nvSpPr>
          <p:spPr>
            <a:xfrm>
              <a:off x="1552355" y="4591341"/>
              <a:ext cx="6900529" cy="469758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r>
                <a:rPr lang="pl-PL" sz="1400"/>
                <a:t>1) świadczenie obejmuje podanie immunoglobuliny anty-RhD pacjentce RhD-ujemnej </a:t>
              </a:r>
              <a:br>
                <a:rPr lang="pl-PL" sz="1400"/>
              </a:br>
              <a:r>
                <a:rPr lang="pl-PL" sz="1400"/>
                <a:t>w 28-30 tygodniu ciąży; o ile u pacjentki nie wykryto przeciwciał anty-RhD;</a:t>
              </a:r>
              <a:endParaRPr lang="en-US" sz="1000" b="1" dirty="0"/>
            </a:p>
          </p:txBody>
        </p:sp>
        <p:sp>
          <p:nvSpPr>
            <p:cNvPr id="32" name="Symbol zastępczy tekstu 9">
              <a:extLst>
                <a:ext uri="{FF2B5EF4-FFF2-40B4-BE49-F238E27FC236}">
                  <a16:creationId xmlns:a16="http://schemas.microsoft.com/office/drawing/2014/main" id="{D27140E4-2BDE-415B-BA10-2E1D1EDFD318}"/>
                </a:ext>
              </a:extLst>
            </p:cNvPr>
            <p:cNvSpPr txBox="1">
              <a:spLocks/>
            </p:cNvSpPr>
            <p:nvPr/>
          </p:nvSpPr>
          <p:spPr>
            <a:xfrm>
              <a:off x="1552355" y="5154865"/>
              <a:ext cx="6900529" cy="639879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r>
                <a:rPr lang="pl-PL" sz="1400"/>
                <a:t>2) świadczenie polega na podaniu podanie immunoglobuliny anty-RhD zgodnie z aktualnymi zaleceniami konsultantów krajowych w dziedzinie położnictwa i ginekologii, transfuzjologii klinicznej oraz perinatologii. </a:t>
              </a:r>
              <a:endParaRPr lang="en-US" sz="1000" b="1" dirty="0"/>
            </a:p>
          </p:txBody>
        </p:sp>
      </p:grpSp>
      <p:pic>
        <p:nvPicPr>
          <p:cNvPr id="33" name="Obraz 32">
            <a:extLst>
              <a:ext uri="{FF2B5EF4-FFF2-40B4-BE49-F238E27FC236}">
                <a16:creationId xmlns:a16="http://schemas.microsoft.com/office/drawing/2014/main" id="{369CBF49-03A3-42AF-A55F-2135E8AA9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545" y="488074"/>
            <a:ext cx="1137215" cy="160209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18165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360949" y="137802"/>
            <a:ext cx="7649772" cy="1116419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462312" y="270732"/>
            <a:ext cx="7423256" cy="95148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pl-PL">
                <a:solidFill>
                  <a:schemeClr val="tx1">
                    <a:lumMod val="90000"/>
                    <a:lumOff val="10000"/>
                  </a:schemeClr>
                </a:solidFill>
              </a:rPr>
              <a:t> Gdzie pacjentka powinna otrzymać profilaktykę anty-D?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B7C6589F-EBD9-4357-B0B9-B025B7FC6671}"/>
              </a:ext>
            </a:extLst>
          </p:cNvPr>
          <p:cNvGrpSpPr/>
          <p:nvPr/>
        </p:nvGrpSpPr>
        <p:grpSpPr>
          <a:xfrm>
            <a:off x="1896202" y="1300449"/>
            <a:ext cx="1688123" cy="610783"/>
            <a:chOff x="1890346" y="1562833"/>
            <a:chExt cx="1688123" cy="610783"/>
          </a:xfrm>
        </p:grpSpPr>
        <p:sp>
          <p:nvSpPr>
            <p:cNvPr id="43" name="Symbol zastępczy tekstu 9">
              <a:extLst>
                <a:ext uri="{FF2B5EF4-FFF2-40B4-BE49-F238E27FC236}">
                  <a16:creationId xmlns:a16="http://schemas.microsoft.com/office/drawing/2014/main" id="{7CBAD0B0-8C08-4493-B176-9306CA1126AE}"/>
                </a:ext>
              </a:extLst>
            </p:cNvPr>
            <p:cNvSpPr txBox="1">
              <a:spLocks/>
            </p:cNvSpPr>
            <p:nvPr/>
          </p:nvSpPr>
          <p:spPr>
            <a:xfrm>
              <a:off x="2166998" y="1660639"/>
              <a:ext cx="1112533" cy="37917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r>
                <a:rPr lang="pl-PL" sz="1600"/>
                <a:t>1 podanie </a:t>
              </a:r>
            </a:p>
          </p:txBody>
        </p:sp>
        <p:pic>
          <p:nvPicPr>
            <p:cNvPr id="27" name="Obraz 26" descr="Obraz zawierający tekst, sylwetka&#10;&#10;Opis wygenerowany automatycznie">
              <a:extLst>
                <a:ext uri="{FF2B5EF4-FFF2-40B4-BE49-F238E27FC236}">
                  <a16:creationId xmlns:a16="http://schemas.microsoft.com/office/drawing/2014/main" id="{3E11775C-B8AD-4ACD-85CD-9A3D3A621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346" y="1562833"/>
              <a:ext cx="1688123" cy="610783"/>
            </a:xfrm>
            <a:prstGeom prst="rect">
              <a:avLst/>
            </a:prstGeom>
          </p:spPr>
        </p:pic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1C142CA7-D773-4DAA-893D-6F54ED93BBF6}"/>
              </a:ext>
            </a:extLst>
          </p:cNvPr>
          <p:cNvGrpSpPr/>
          <p:nvPr/>
        </p:nvGrpSpPr>
        <p:grpSpPr>
          <a:xfrm>
            <a:off x="5924293" y="1369822"/>
            <a:ext cx="1688123" cy="610783"/>
            <a:chOff x="5974772" y="1562833"/>
            <a:chExt cx="1688123" cy="610783"/>
          </a:xfrm>
        </p:grpSpPr>
        <p:sp>
          <p:nvSpPr>
            <p:cNvPr id="23" name="Symbol zastępczy tekstu 9">
              <a:extLst>
                <a:ext uri="{FF2B5EF4-FFF2-40B4-BE49-F238E27FC236}">
                  <a16:creationId xmlns:a16="http://schemas.microsoft.com/office/drawing/2014/main" id="{49719C05-36B4-4448-9D0D-70C7D77466C7}"/>
                </a:ext>
              </a:extLst>
            </p:cNvPr>
            <p:cNvSpPr txBox="1">
              <a:spLocks/>
            </p:cNvSpPr>
            <p:nvPr/>
          </p:nvSpPr>
          <p:spPr>
            <a:xfrm>
              <a:off x="6225047" y="1660639"/>
              <a:ext cx="1112533" cy="37917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r>
                <a:rPr lang="pl-PL" sz="1600"/>
                <a:t>2 podanie </a:t>
              </a:r>
            </a:p>
          </p:txBody>
        </p:sp>
        <p:pic>
          <p:nvPicPr>
            <p:cNvPr id="28" name="Obraz 27" descr="Obraz zawierający tekst, sylwetka&#10;&#10;Opis wygenerowany automatycznie">
              <a:extLst>
                <a:ext uri="{FF2B5EF4-FFF2-40B4-BE49-F238E27FC236}">
                  <a16:creationId xmlns:a16="http://schemas.microsoft.com/office/drawing/2014/main" id="{CEBD600B-0CF4-4789-804B-3B2A8121A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772" y="1562833"/>
              <a:ext cx="1688123" cy="610783"/>
            </a:xfrm>
            <a:prstGeom prst="rect">
              <a:avLst/>
            </a:prstGeom>
          </p:spPr>
        </p:pic>
      </p:grp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DE7F6773-706C-424B-ACA2-E662FDB40902}"/>
              </a:ext>
            </a:extLst>
          </p:cNvPr>
          <p:cNvCxnSpPr>
            <a:cxnSpLocks/>
          </p:cNvCxnSpPr>
          <p:nvPr/>
        </p:nvCxnSpPr>
        <p:spPr bwMode="auto">
          <a:xfrm>
            <a:off x="2732410" y="1980605"/>
            <a:ext cx="0" cy="30148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upa 8">
            <a:extLst>
              <a:ext uri="{FF2B5EF4-FFF2-40B4-BE49-F238E27FC236}">
                <a16:creationId xmlns:a16="http://schemas.microsoft.com/office/drawing/2014/main" id="{C0487D93-5BC4-419D-A884-3C0230A9EDEE}"/>
              </a:ext>
            </a:extLst>
          </p:cNvPr>
          <p:cNvGrpSpPr/>
          <p:nvPr/>
        </p:nvGrpSpPr>
        <p:grpSpPr>
          <a:xfrm>
            <a:off x="560388" y="2419362"/>
            <a:ext cx="7438384" cy="3424238"/>
            <a:chOff x="635355" y="2708031"/>
            <a:chExt cx="7438384" cy="3424238"/>
          </a:xfrm>
        </p:grpSpPr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4DB0A1A5-E090-41EA-80FC-22ACA76BB9E1}"/>
                </a:ext>
              </a:extLst>
            </p:cNvPr>
            <p:cNvSpPr/>
            <p:nvPr/>
          </p:nvSpPr>
          <p:spPr bwMode="auto">
            <a:xfrm>
              <a:off x="635355" y="2708031"/>
              <a:ext cx="4531017" cy="1369863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04BF285C-E8C9-4FA6-9B68-3525531B95C1}"/>
                </a:ext>
              </a:extLst>
            </p:cNvPr>
            <p:cNvSpPr/>
            <p:nvPr/>
          </p:nvSpPr>
          <p:spPr bwMode="auto">
            <a:xfrm>
              <a:off x="635355" y="4312804"/>
              <a:ext cx="2104882" cy="1149186"/>
            </a:xfrm>
            <a:prstGeom prst="rect">
              <a:avLst/>
            </a:prstGeom>
            <a:solidFill>
              <a:schemeClr val="accent1">
                <a:alpha val="96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Symbol zastępczy tekstu 9">
              <a:extLst>
                <a:ext uri="{FF2B5EF4-FFF2-40B4-BE49-F238E27FC236}">
                  <a16:creationId xmlns:a16="http://schemas.microsoft.com/office/drawing/2014/main" id="{3968A4B7-E7BE-47F4-A04D-262FC8F743C1}"/>
                </a:ext>
              </a:extLst>
            </p:cNvPr>
            <p:cNvSpPr txBox="1">
              <a:spLocks/>
            </p:cNvSpPr>
            <p:nvPr/>
          </p:nvSpPr>
          <p:spPr>
            <a:xfrm>
              <a:off x="1194526" y="2756403"/>
              <a:ext cx="3201627" cy="1321491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/>
              <a:r>
                <a:rPr lang="pl-PL" sz="2000" b="1" dirty="0"/>
                <a:t>Profilaktyka </a:t>
              </a:r>
              <a:r>
                <a:rPr lang="pl-PL" sz="2000" b="1" dirty="0" err="1"/>
                <a:t>śródciążowa</a:t>
              </a:r>
              <a:endParaRPr lang="pl-PL" sz="2000" b="1" dirty="0"/>
            </a:p>
            <a:p>
              <a:pPr algn="ctr"/>
              <a:endParaRPr lang="pl-PL" sz="2000" b="1" dirty="0"/>
            </a:p>
            <a:p>
              <a:pPr algn="ctr"/>
              <a:r>
                <a:rPr lang="pl-PL" sz="2000" b="1" dirty="0"/>
                <a:t>28-30 </a:t>
              </a:r>
              <a:r>
                <a:rPr lang="pl-PL" sz="2000" b="1" dirty="0" err="1"/>
                <a:t>tc</a:t>
              </a:r>
              <a:r>
                <a:rPr lang="pl-PL" sz="2000" b="1" dirty="0"/>
                <a:t>.</a:t>
              </a:r>
            </a:p>
          </p:txBody>
        </p:sp>
        <p:sp>
          <p:nvSpPr>
            <p:cNvPr id="30" name="Symbol zastępczy tekstu 9">
              <a:extLst>
                <a:ext uri="{FF2B5EF4-FFF2-40B4-BE49-F238E27FC236}">
                  <a16:creationId xmlns:a16="http://schemas.microsoft.com/office/drawing/2014/main" id="{1C1293D2-E627-471F-BD48-22C302EC8234}"/>
                </a:ext>
              </a:extLst>
            </p:cNvPr>
            <p:cNvSpPr txBox="1">
              <a:spLocks/>
            </p:cNvSpPr>
            <p:nvPr/>
          </p:nvSpPr>
          <p:spPr>
            <a:xfrm>
              <a:off x="689764" y="4374685"/>
              <a:ext cx="2050473" cy="1087427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/>
              <a:r>
                <a:rPr lang="pl-PL" sz="1400" b="1" dirty="0"/>
                <a:t>Ambulatoryjna Opieka Specjalistyczna </a:t>
              </a:r>
              <a:br>
                <a:rPr lang="pl-PL" sz="1400" b="1" dirty="0"/>
              </a:br>
              <a:r>
                <a:rPr lang="pl-PL" sz="1400" b="1" dirty="0" err="1"/>
                <a:t>ginekologiczno</a:t>
              </a:r>
              <a:br>
                <a:rPr lang="pl-PL" sz="1400" b="1" dirty="0"/>
              </a:br>
              <a:r>
                <a:rPr lang="pl-PL" sz="1400" b="1" dirty="0"/>
                <a:t> - położnicza</a:t>
              </a:r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9BC0A920-8C17-4045-9A70-957A6296C6BD}"/>
                </a:ext>
              </a:extLst>
            </p:cNvPr>
            <p:cNvSpPr/>
            <p:nvPr/>
          </p:nvSpPr>
          <p:spPr bwMode="auto">
            <a:xfrm>
              <a:off x="3061490" y="4339928"/>
              <a:ext cx="2104882" cy="1149186"/>
            </a:xfrm>
            <a:prstGeom prst="rect">
              <a:avLst/>
            </a:prstGeom>
            <a:solidFill>
              <a:schemeClr val="accent1">
                <a:alpha val="96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Symbol zastępczy tekstu 9">
              <a:extLst>
                <a:ext uri="{FF2B5EF4-FFF2-40B4-BE49-F238E27FC236}">
                  <a16:creationId xmlns:a16="http://schemas.microsoft.com/office/drawing/2014/main" id="{8183BB81-09D7-4188-BB6F-D708E1620C97}"/>
                </a:ext>
              </a:extLst>
            </p:cNvPr>
            <p:cNvSpPr txBox="1">
              <a:spLocks/>
            </p:cNvSpPr>
            <p:nvPr/>
          </p:nvSpPr>
          <p:spPr>
            <a:xfrm>
              <a:off x="3218971" y="4486847"/>
              <a:ext cx="1658291" cy="8011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/>
              <a:r>
                <a:rPr lang="pl-PL" sz="1400" b="1" dirty="0"/>
                <a:t>Koordynowana Opieka nad Ciężarną</a:t>
              </a:r>
            </a:p>
            <a:p>
              <a:pPr algn="ctr"/>
              <a:endParaRPr lang="pl-PL" sz="1400" dirty="0"/>
            </a:p>
            <a:p>
              <a:pPr algn="ctr"/>
              <a:endParaRPr lang="pl-PL" sz="1400" dirty="0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1B37D44A-232F-497F-BEDB-C3A39F51DAF4}"/>
                </a:ext>
              </a:extLst>
            </p:cNvPr>
            <p:cNvSpPr/>
            <p:nvPr/>
          </p:nvSpPr>
          <p:spPr bwMode="auto">
            <a:xfrm>
              <a:off x="639711" y="5820009"/>
              <a:ext cx="7434028" cy="312260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Symbol zastępczy tekstu 9">
              <a:extLst>
                <a:ext uri="{FF2B5EF4-FFF2-40B4-BE49-F238E27FC236}">
                  <a16:creationId xmlns:a16="http://schemas.microsoft.com/office/drawing/2014/main" id="{6550EA0F-B3D0-4960-95C4-24171C1853E9}"/>
                </a:ext>
              </a:extLst>
            </p:cNvPr>
            <p:cNvSpPr txBox="1">
              <a:spLocks/>
            </p:cNvSpPr>
            <p:nvPr/>
          </p:nvSpPr>
          <p:spPr>
            <a:xfrm>
              <a:off x="1460676" y="5806069"/>
              <a:ext cx="3201627" cy="291596"/>
            </a:xfrm>
            <a:prstGeom prst="rect">
              <a:avLst/>
            </a:prstGeom>
          </p:spPr>
          <p:txBody>
            <a:bodyPr>
              <a:normAutofit fontScale="92500"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/>
              <a:r>
                <a:rPr lang="pl-PL" sz="1400" b="1" dirty="0"/>
                <a:t>                                                            NFZ</a:t>
              </a:r>
            </a:p>
          </p:txBody>
        </p:sp>
      </p:grpSp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C26E4CA3-691B-4A18-AD1D-001EDB2C6F5C}"/>
              </a:ext>
            </a:extLst>
          </p:cNvPr>
          <p:cNvCxnSpPr>
            <a:cxnSpLocks/>
          </p:cNvCxnSpPr>
          <p:nvPr/>
        </p:nvCxnSpPr>
        <p:spPr bwMode="auto">
          <a:xfrm>
            <a:off x="6841782" y="2022873"/>
            <a:ext cx="0" cy="30148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rupa 10">
            <a:extLst>
              <a:ext uri="{FF2B5EF4-FFF2-40B4-BE49-F238E27FC236}">
                <a16:creationId xmlns:a16="http://schemas.microsoft.com/office/drawing/2014/main" id="{2B42C9B9-EE15-44A9-8E46-CFEBE5EE9817}"/>
              </a:ext>
            </a:extLst>
          </p:cNvPr>
          <p:cNvGrpSpPr/>
          <p:nvPr/>
        </p:nvGrpSpPr>
        <p:grpSpPr>
          <a:xfrm>
            <a:off x="5698455" y="2419362"/>
            <a:ext cx="2139801" cy="2741898"/>
            <a:chOff x="5698729" y="2708031"/>
            <a:chExt cx="2139801" cy="2741898"/>
          </a:xfrm>
        </p:grpSpPr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54694D1B-0CDE-449E-A79E-6A130B6A5B9F}"/>
                </a:ext>
              </a:extLst>
            </p:cNvPr>
            <p:cNvSpPr/>
            <p:nvPr/>
          </p:nvSpPr>
          <p:spPr bwMode="auto">
            <a:xfrm>
              <a:off x="5723793" y="2708031"/>
              <a:ext cx="2092569" cy="1359027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Symbol zastępczy tekstu 9">
              <a:extLst>
                <a:ext uri="{FF2B5EF4-FFF2-40B4-BE49-F238E27FC236}">
                  <a16:creationId xmlns:a16="http://schemas.microsoft.com/office/drawing/2014/main" id="{E4F35C7A-608A-4842-BC75-C551ED1531F6}"/>
                </a:ext>
              </a:extLst>
            </p:cNvPr>
            <p:cNvSpPr txBox="1">
              <a:spLocks/>
            </p:cNvSpPr>
            <p:nvPr/>
          </p:nvSpPr>
          <p:spPr>
            <a:xfrm>
              <a:off x="5698729" y="2806791"/>
              <a:ext cx="2139801" cy="13071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/>
              <a:r>
                <a:rPr lang="pl-PL" sz="1800" b="1" dirty="0"/>
                <a:t>Profilaktyka  poporodowa</a:t>
              </a:r>
            </a:p>
            <a:p>
              <a:pPr algn="ctr"/>
              <a:endParaRPr lang="pl-PL" sz="1600" b="1" dirty="0"/>
            </a:p>
            <a:p>
              <a:pPr algn="ctr"/>
              <a:r>
                <a:rPr lang="pl-PL" sz="1600" b="1" dirty="0"/>
                <a:t>do 72 godzin </a:t>
              </a:r>
            </a:p>
            <a:p>
              <a:pPr algn="ctr"/>
              <a:r>
                <a:rPr lang="pl-PL" sz="1600" b="1" dirty="0"/>
                <a:t> </a:t>
              </a:r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ECA1BA-9593-4E3E-96AD-564D4C941DF0}"/>
                </a:ext>
              </a:extLst>
            </p:cNvPr>
            <p:cNvSpPr/>
            <p:nvPr/>
          </p:nvSpPr>
          <p:spPr bwMode="auto">
            <a:xfrm>
              <a:off x="5716188" y="4300743"/>
              <a:ext cx="2104882" cy="1149186"/>
            </a:xfrm>
            <a:prstGeom prst="rect">
              <a:avLst/>
            </a:prstGeom>
            <a:solidFill>
              <a:schemeClr val="accent1">
                <a:alpha val="96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Symbol zastępczy tekstu 9">
              <a:extLst>
                <a:ext uri="{FF2B5EF4-FFF2-40B4-BE49-F238E27FC236}">
                  <a16:creationId xmlns:a16="http://schemas.microsoft.com/office/drawing/2014/main" id="{970E7755-C804-46C8-8CCE-36C2853B1E35}"/>
                </a:ext>
              </a:extLst>
            </p:cNvPr>
            <p:cNvSpPr txBox="1">
              <a:spLocks/>
            </p:cNvSpPr>
            <p:nvPr/>
          </p:nvSpPr>
          <p:spPr>
            <a:xfrm>
              <a:off x="6014240" y="4347614"/>
              <a:ext cx="1658291" cy="108742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/>
              <a:r>
                <a:rPr lang="pl-PL" sz="1400" b="1" dirty="0"/>
                <a:t>Szpital </a:t>
              </a:r>
              <a:br>
                <a:rPr lang="pl-PL" sz="1400" b="1" dirty="0"/>
              </a:br>
              <a:r>
                <a:rPr lang="pl-PL" sz="1400" b="1" dirty="0"/>
                <a:t>- Oddział </a:t>
              </a:r>
              <a:r>
                <a:rPr lang="pl-PL" sz="1400" b="1" dirty="0" err="1"/>
                <a:t>ginekologiczno</a:t>
              </a:r>
              <a:br>
                <a:rPr lang="pl-PL" sz="1400" b="1" dirty="0"/>
              </a:br>
              <a:r>
                <a:rPr lang="pl-PL" sz="1400" b="1" dirty="0"/>
                <a:t> - położniczy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5349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C44EE7F-890F-49B2-BEDF-6C03BCBD97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873">
            <a:off x="-670467" y="996709"/>
            <a:ext cx="8531294" cy="5039148"/>
          </a:xfrm>
          <a:prstGeom prst="rect">
            <a:avLst/>
          </a:prstGeom>
        </p:spPr>
      </p:pic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1063750" y="152601"/>
            <a:ext cx="5617643" cy="1051510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FontTx/>
              <a:buNone/>
            </a:pPr>
            <a:r>
              <a:rPr lang="pl-PL" altLang="en-US" sz="3200">
                <a:solidFill>
                  <a:schemeClr val="tx1">
                    <a:lumMod val="90000"/>
                    <a:lumOff val="10000"/>
                  </a:schemeClr>
                </a:solidFill>
              </a:rPr>
              <a:t>Plan prezentacji</a:t>
            </a:r>
            <a:endParaRPr lang="en-US" altLang="pl-PL" dirty="0"/>
          </a:p>
        </p:txBody>
      </p:sp>
      <p:sp>
        <p:nvSpPr>
          <p:cNvPr id="13" name="Symbol zastępczy tekstu 9">
            <a:extLst>
              <a:ext uri="{FF2B5EF4-FFF2-40B4-BE49-F238E27FC236}">
                <a16:creationId xmlns:a16="http://schemas.microsoft.com/office/drawing/2014/main" id="{13D080C8-EDF1-4054-898B-89D841BA4B8F}"/>
              </a:ext>
            </a:extLst>
          </p:cNvPr>
          <p:cNvSpPr txBox="1">
            <a:spLocks/>
          </p:cNvSpPr>
          <p:nvPr/>
        </p:nvSpPr>
        <p:spPr>
          <a:xfrm>
            <a:off x="605898" y="1701292"/>
            <a:ext cx="7089547" cy="457275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kern="0"/>
              <a:t>Epidemiologia  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kern="0"/>
              <a:t>Zestawienie konfliktowe a konflikt serologiczny 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kern="0"/>
              <a:t>Choroba hemolityczna 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kern="0"/>
              <a:t>Kalendarz  profilaktyki konfliktu serologicznego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kern="0"/>
              <a:t>Immunoglobulina anty –D  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kern="0"/>
              <a:t>Refundacja profilaktyki konfliktu serologicznego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endParaRPr lang="pl-PL" kern="0"/>
          </a:p>
        </p:txBody>
      </p:sp>
    </p:spTree>
    <p:extLst>
      <p:ext uri="{BB962C8B-B14F-4D97-AF65-F5344CB8AC3E}">
        <p14:creationId xmlns:p14="http://schemas.microsoft.com/office/powerpoint/2010/main" val="1015817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360950" y="137802"/>
            <a:ext cx="9047749" cy="1116419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462312" y="270732"/>
            <a:ext cx="7423256" cy="95148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pl-PL">
                <a:solidFill>
                  <a:schemeClr val="tx1">
                    <a:lumMod val="90000"/>
                    <a:lumOff val="10000"/>
                  </a:schemeClr>
                </a:solidFill>
              </a:rPr>
              <a:t>Realizacja świadczenia gwarantowanego – NFZ lokalne </a:t>
            </a:r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0F24BC88-25DB-4D39-A2FA-6182FBE63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75"/>
          <a:stretch/>
        </p:blipFill>
        <p:spPr>
          <a:xfrm>
            <a:off x="427278" y="2566138"/>
            <a:ext cx="7186862" cy="3811352"/>
          </a:xfrm>
          <a:prstGeom prst="rect">
            <a:avLst/>
          </a:prstGeom>
        </p:spPr>
      </p:pic>
      <p:pic>
        <p:nvPicPr>
          <p:cNvPr id="31" name="Obraz 30" descr="Obraz zawierający tekst, sylwetka&#10;&#10;Opis wygenerowany automatycznie">
            <a:extLst>
              <a:ext uri="{FF2B5EF4-FFF2-40B4-BE49-F238E27FC236}">
                <a16:creationId xmlns:a16="http://schemas.microsoft.com/office/drawing/2014/main" id="{23872135-5269-452B-9BB7-A96280493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442438"/>
            <a:ext cx="1196033" cy="432739"/>
          </a:xfrm>
          <a:prstGeom prst="rect">
            <a:avLst/>
          </a:prstGeom>
        </p:spPr>
      </p:pic>
      <p:sp>
        <p:nvSpPr>
          <p:cNvPr id="32" name="Symbol zastępczy tekstu 9">
            <a:extLst>
              <a:ext uri="{FF2B5EF4-FFF2-40B4-BE49-F238E27FC236}">
                <a16:creationId xmlns:a16="http://schemas.microsoft.com/office/drawing/2014/main" id="{5B6487F9-7E34-4BFF-8853-BF61D0DF3302}"/>
              </a:ext>
            </a:extLst>
          </p:cNvPr>
          <p:cNvSpPr txBox="1">
            <a:spLocks/>
          </p:cNvSpPr>
          <p:nvPr/>
        </p:nvSpPr>
        <p:spPr>
          <a:xfrm>
            <a:off x="415006" y="1753643"/>
            <a:ext cx="6829856" cy="801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pl-PL" sz="1800"/>
              <a:t>Lokalne NFZ:</a:t>
            </a:r>
          </a:p>
          <a:p>
            <a:r>
              <a:rPr lang="pl-PL" sz="1400"/>
              <a:t>Wykaz placówek posiadających kontrakt na AOS w zakresie gin – poł  </a:t>
            </a:r>
          </a:p>
          <a:p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val="3957598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9">
            <a:extLst>
              <a:ext uri="{FF2B5EF4-FFF2-40B4-BE49-F238E27FC236}">
                <a16:creationId xmlns:a16="http://schemas.microsoft.com/office/drawing/2014/main" id="{24666497-358A-420E-9B9E-76E5D85BC138}"/>
              </a:ext>
            </a:extLst>
          </p:cNvPr>
          <p:cNvSpPr txBox="1">
            <a:spLocks/>
          </p:cNvSpPr>
          <p:nvPr/>
        </p:nvSpPr>
        <p:spPr>
          <a:xfrm>
            <a:off x="438477" y="6057977"/>
            <a:ext cx="3204469" cy="712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pl-PL" sz="1600"/>
              <a:t>www.</a:t>
            </a:r>
            <a:r>
              <a:rPr lang="pl-PL" sz="1600">
                <a:solidFill>
                  <a:srgbClr val="FF0000"/>
                </a:solidFill>
              </a:rPr>
              <a:t>konflikt</a:t>
            </a:r>
            <a:r>
              <a:rPr lang="pl-PL" sz="1600"/>
              <a:t>serologiczny.pl</a:t>
            </a:r>
          </a:p>
        </p:txBody>
      </p:sp>
      <p:sp>
        <p:nvSpPr>
          <p:cNvPr id="22" name="Symbol zastępczy tekstu 9">
            <a:extLst>
              <a:ext uri="{FF2B5EF4-FFF2-40B4-BE49-F238E27FC236}">
                <a16:creationId xmlns:a16="http://schemas.microsoft.com/office/drawing/2014/main" id="{4CD841D5-8030-4D7A-B258-D893C3DA0EDF}"/>
              </a:ext>
            </a:extLst>
          </p:cNvPr>
          <p:cNvSpPr txBox="1">
            <a:spLocks/>
          </p:cNvSpPr>
          <p:nvPr/>
        </p:nvSpPr>
        <p:spPr>
          <a:xfrm>
            <a:off x="421436" y="5378245"/>
            <a:ext cx="3204469" cy="52111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pl-PL" sz="800">
                <a:latin typeface="Arial Narrow" panose="020B0606020202030204" pitchFamily="34" charset="0"/>
              </a:rPr>
              <a:t>POL-0000000000</a:t>
            </a:r>
            <a:endParaRPr lang="pl-PL" sz="800" kern="0">
              <a:latin typeface="Arial Narrow" panose="020B0606020202030204" pitchFamily="34" charset="0"/>
            </a:endParaRPr>
          </a:p>
        </p:txBody>
      </p:sp>
      <p:pic>
        <p:nvPicPr>
          <p:cNvPr id="3" name="Obraz 2" descr="Obraz zawierający mapa&#10;&#10;Opis wygenerowany automatycznie">
            <a:extLst>
              <a:ext uri="{FF2B5EF4-FFF2-40B4-BE49-F238E27FC236}">
                <a16:creationId xmlns:a16="http://schemas.microsoft.com/office/drawing/2014/main" id="{088170A8-FEE3-4CCE-BBD5-69A45243D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67" y="947089"/>
            <a:ext cx="7055281" cy="4813759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F2AAAB79-D287-444C-BA6D-877F63E6E0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578" y="6079470"/>
            <a:ext cx="1387170" cy="436904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35DAE84F-E21B-4FB0-8C7F-EFD668F6D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631" y="821605"/>
            <a:ext cx="3345274" cy="481719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37309" y="188296"/>
            <a:ext cx="106125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Placówki Przyjazne Mamom Rh- 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079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726872" y="2604654"/>
            <a:ext cx="588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Dziękuję za uwagę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092905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az 25">
            <a:extLst>
              <a:ext uri="{FF2B5EF4-FFF2-40B4-BE49-F238E27FC236}">
                <a16:creationId xmlns:a16="http://schemas.microsoft.com/office/drawing/2014/main" id="{90154F75-1D72-4078-A049-2C3D645AB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873">
            <a:off x="-495067" y="2175793"/>
            <a:ext cx="4702306" cy="2841031"/>
          </a:xfrm>
          <a:prstGeom prst="rect">
            <a:avLst/>
          </a:prstGeom>
        </p:spPr>
      </p:pic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1353461" y="0"/>
            <a:ext cx="7383069" cy="1524000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483576" y="295892"/>
            <a:ext cx="7051675" cy="1288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pl-PL" altLang="pl-PL" sz="3200">
                <a:solidFill>
                  <a:schemeClr val="tx1">
                    <a:lumMod val="90000"/>
                    <a:lumOff val="10000"/>
                  </a:schemeClr>
                </a:solidFill>
              </a:rPr>
              <a:t>K</a:t>
            </a:r>
            <a:r>
              <a:rPr lang="pl-PL" altLang="pl-PL" sz="3200" kern="0">
                <a:solidFill>
                  <a:schemeClr val="tx1">
                    <a:lumMod val="90000"/>
                    <a:lumOff val="10000"/>
                  </a:schemeClr>
                </a:solidFill>
              </a:rPr>
              <a:t>onflikt serologiczny 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pl-PL" altLang="pl-PL" sz="3200" kern="0">
                <a:solidFill>
                  <a:schemeClr val="tx1">
                    <a:lumMod val="90000"/>
                    <a:lumOff val="10000"/>
                  </a:schemeClr>
                </a:solidFill>
              </a:rPr>
              <a:t>– dane statystyczne </a:t>
            </a:r>
            <a:endParaRPr lang="pl-PL" kern="0"/>
          </a:p>
        </p:txBody>
      </p:sp>
      <p:sp>
        <p:nvSpPr>
          <p:cNvPr id="14" name="Podtytuł 8">
            <a:extLst>
              <a:ext uri="{FF2B5EF4-FFF2-40B4-BE49-F238E27FC236}">
                <a16:creationId xmlns:a16="http://schemas.microsoft.com/office/drawing/2014/main" id="{D1D74AF4-11F3-46DF-B88A-9C683FD806E3}"/>
              </a:ext>
            </a:extLst>
          </p:cNvPr>
          <p:cNvSpPr txBox="1">
            <a:spLocks/>
          </p:cNvSpPr>
          <p:nvPr/>
        </p:nvSpPr>
        <p:spPr>
          <a:xfrm>
            <a:off x="322341" y="6056486"/>
            <a:ext cx="7970633" cy="102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http://mojakrew.org/index.php/czy-wiesz-ze/,</a:t>
            </a:r>
            <a:b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Agencja Oceny Technologii Medycznych i Taryfikacji; Rekomendacja nr 78/2016 z dn. 30.12.2016 Prezesa Agencji Oceny Technologii Medycznych i Taryfikacji w sprawie zakwalifikowania świadczenia opieki zdrowotnej „Podanie immunoglobuliny anty-RhD w profilaktyce konfliktu matczyno-płodowego w zakresie antygenu D z ukłądu Rh” jako świadczenia gwarantowanego. http://bipold.aotm.gov.pl/assets/files/zlecenia_mz/2016/216/REK/RP_78_2016_immunoglobuliny_MKP.pdf. Data wejścia na stronę 18.06.2018.</a:t>
            </a:r>
            <a:b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ymbol zastępczy tekstu 9">
            <a:extLst>
              <a:ext uri="{FF2B5EF4-FFF2-40B4-BE49-F238E27FC236}">
                <a16:creationId xmlns:a16="http://schemas.microsoft.com/office/drawing/2014/main" id="{4A683218-4E06-4B02-A663-2A5F6B086F8A}"/>
              </a:ext>
            </a:extLst>
          </p:cNvPr>
          <p:cNvSpPr txBox="1">
            <a:spLocks/>
          </p:cNvSpPr>
          <p:nvPr/>
        </p:nvSpPr>
        <p:spPr>
          <a:xfrm>
            <a:off x="378200" y="1935221"/>
            <a:ext cx="2924953" cy="7822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800" b="1" kern="0">
                <a:solidFill>
                  <a:schemeClr val="accent2"/>
                </a:solidFill>
              </a:rPr>
              <a:t>14%- 15% </a:t>
            </a:r>
            <a:r>
              <a:rPr lang="pl-PL" sz="1800" kern="0"/>
              <a:t>pacjentek </a:t>
            </a:r>
            <a:br>
              <a:rPr lang="pl-PL" sz="1800" kern="0"/>
            </a:br>
            <a:r>
              <a:rPr lang="pl-PL" sz="1800" kern="0"/>
              <a:t>w ciąży jest RhD ujemnych</a:t>
            </a:r>
          </a:p>
        </p:txBody>
      </p:sp>
      <p:sp>
        <p:nvSpPr>
          <p:cNvPr id="31" name="Symbol zastępczy tekstu 9">
            <a:extLst>
              <a:ext uri="{FF2B5EF4-FFF2-40B4-BE49-F238E27FC236}">
                <a16:creationId xmlns:a16="http://schemas.microsoft.com/office/drawing/2014/main" id="{B7472762-4879-49E4-9833-CCBBAEE1B28C}"/>
              </a:ext>
            </a:extLst>
          </p:cNvPr>
          <p:cNvSpPr txBox="1">
            <a:spLocks/>
          </p:cNvSpPr>
          <p:nvPr/>
        </p:nvSpPr>
        <p:spPr>
          <a:xfrm>
            <a:off x="378200" y="4498618"/>
            <a:ext cx="3051701" cy="1295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800" b="1" kern="0">
                <a:solidFill>
                  <a:schemeClr val="accent2"/>
                </a:solidFill>
              </a:rPr>
              <a:t>60 000 </a:t>
            </a:r>
            <a:r>
              <a:rPr lang="pl-PL" sz="1800" kern="0"/>
              <a:t>pacjentek rocznie może być zagrożonych wystąpieniem ryzyka konfliktu serologicznego</a:t>
            </a:r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80000074-11E3-408D-992D-C456A1AE9481}"/>
              </a:ext>
            </a:extLst>
          </p:cNvPr>
          <p:cNvCxnSpPr>
            <a:cxnSpLocks/>
          </p:cNvCxnSpPr>
          <p:nvPr/>
        </p:nvCxnSpPr>
        <p:spPr bwMode="auto">
          <a:xfrm>
            <a:off x="455311" y="2863494"/>
            <a:ext cx="27008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91B686EF-B2E5-44C4-9914-BC22E9D80FF1}"/>
              </a:ext>
            </a:extLst>
          </p:cNvPr>
          <p:cNvCxnSpPr>
            <a:cxnSpLocks/>
          </p:cNvCxnSpPr>
          <p:nvPr/>
        </p:nvCxnSpPr>
        <p:spPr bwMode="auto">
          <a:xfrm>
            <a:off x="455311" y="4377662"/>
            <a:ext cx="27008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Symbol zastępczy tekstu 9">
            <a:extLst>
              <a:ext uri="{FF2B5EF4-FFF2-40B4-BE49-F238E27FC236}">
                <a16:creationId xmlns:a16="http://schemas.microsoft.com/office/drawing/2014/main" id="{49E4CBEE-D56B-49C7-90CE-E94D5388F782}"/>
              </a:ext>
            </a:extLst>
          </p:cNvPr>
          <p:cNvSpPr txBox="1">
            <a:spLocks/>
          </p:cNvSpPr>
          <p:nvPr/>
        </p:nvSpPr>
        <p:spPr>
          <a:xfrm>
            <a:off x="358535" y="2938112"/>
            <a:ext cx="2924953" cy="13979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800" b="1" kern="0">
                <a:solidFill>
                  <a:schemeClr val="accent2"/>
                </a:solidFill>
              </a:rPr>
              <a:t>1% - A Rh-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800" b="1" kern="0">
                <a:solidFill>
                  <a:schemeClr val="accent2"/>
                </a:solidFill>
              </a:rPr>
              <a:t>2% - B Rh-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800" b="1" kern="0">
                <a:solidFill>
                  <a:schemeClr val="accent2"/>
                </a:solidFill>
              </a:rPr>
              <a:t>6% - AB Rh-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1800" b="1" kern="0">
                <a:solidFill>
                  <a:schemeClr val="accent2"/>
                </a:solidFill>
              </a:rPr>
              <a:t>6% - O Rh-</a:t>
            </a:r>
            <a:endParaRPr lang="pl-PL" sz="1800" kern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5A3CC85-E7E5-451D-9487-5B586729C2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4147" y="1848464"/>
            <a:ext cx="3382313" cy="338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6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918A062-52D9-4209-9CAA-B968569E5C32}"/>
              </a:ext>
            </a:extLst>
          </p:cNvPr>
          <p:cNvSpPr/>
          <p:nvPr/>
        </p:nvSpPr>
        <p:spPr bwMode="auto">
          <a:xfrm>
            <a:off x="164132" y="2245065"/>
            <a:ext cx="3768772" cy="566961"/>
          </a:xfrm>
          <a:prstGeom prst="rect">
            <a:avLst/>
          </a:prstGeom>
          <a:solidFill>
            <a:schemeClr val="bg1">
              <a:alpha val="44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1353461" y="0"/>
            <a:ext cx="7383069" cy="1524000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483576" y="295892"/>
            <a:ext cx="7051675" cy="1288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4000"/>
              </a:lnSpc>
              <a:spcBef>
                <a:spcPts val="0"/>
              </a:spcBef>
            </a:pPr>
            <a:r>
              <a:rPr lang="pl-PL" altLang="pl-PL" sz="3200">
                <a:solidFill>
                  <a:schemeClr val="tx1">
                    <a:lumMod val="90000"/>
                    <a:lumOff val="10000"/>
                  </a:schemeClr>
                </a:solidFill>
              </a:rPr>
              <a:t>Konflikt serologiczny </a:t>
            </a:r>
            <a:br>
              <a:rPr lang="pl-PL" altLang="pl-PL" sz="320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pl-PL" altLang="pl-PL" sz="3200">
                <a:solidFill>
                  <a:schemeClr val="tx1">
                    <a:lumMod val="90000"/>
                    <a:lumOff val="10000"/>
                  </a:schemeClr>
                </a:solidFill>
              </a:rPr>
              <a:t>a zestawienie konfliktowe </a:t>
            </a:r>
          </a:p>
        </p:txBody>
      </p:sp>
      <p:sp>
        <p:nvSpPr>
          <p:cNvPr id="30" name="Symbol zastępczy tekstu 9">
            <a:extLst>
              <a:ext uri="{FF2B5EF4-FFF2-40B4-BE49-F238E27FC236}">
                <a16:creationId xmlns:a16="http://schemas.microsoft.com/office/drawing/2014/main" id="{4A683218-4E06-4B02-A663-2A5F6B086F8A}"/>
              </a:ext>
            </a:extLst>
          </p:cNvPr>
          <p:cNvSpPr txBox="1">
            <a:spLocks/>
          </p:cNvSpPr>
          <p:nvPr/>
        </p:nvSpPr>
        <p:spPr>
          <a:xfrm>
            <a:off x="216309" y="2314591"/>
            <a:ext cx="3753004" cy="448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800" b="1" kern="0">
                <a:solidFill>
                  <a:schemeClr val="accent2"/>
                </a:solidFill>
              </a:rPr>
              <a:t>Zestawienie konfliktowe</a:t>
            </a:r>
          </a:p>
        </p:txBody>
      </p:sp>
      <p:sp>
        <p:nvSpPr>
          <p:cNvPr id="31" name="Symbol zastępczy tekstu 9">
            <a:extLst>
              <a:ext uri="{FF2B5EF4-FFF2-40B4-BE49-F238E27FC236}">
                <a16:creationId xmlns:a16="http://schemas.microsoft.com/office/drawing/2014/main" id="{B7472762-4879-49E4-9833-CCBBAEE1B28C}"/>
              </a:ext>
            </a:extLst>
          </p:cNvPr>
          <p:cNvSpPr txBox="1">
            <a:spLocks/>
          </p:cNvSpPr>
          <p:nvPr/>
        </p:nvSpPr>
        <p:spPr>
          <a:xfrm>
            <a:off x="4396283" y="2336687"/>
            <a:ext cx="3051701" cy="11144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400" b="1" kern="0">
                <a:solidFill>
                  <a:schemeClr val="accent2"/>
                </a:solidFill>
              </a:rPr>
              <a:t>Niezgodność</a:t>
            </a:r>
            <a:r>
              <a:rPr lang="pl-PL" sz="1400" kern="0"/>
              <a:t> </a:t>
            </a:r>
            <a:br>
              <a:rPr lang="pl-PL" sz="1400" kern="0"/>
            </a:br>
            <a:r>
              <a:rPr lang="pl-PL" sz="1400" kern="0"/>
              <a:t>antygenów grup krwi</a:t>
            </a:r>
          </a:p>
          <a:p>
            <a:pPr algn="ctr">
              <a:spcBef>
                <a:spcPts val="0"/>
              </a:spcBef>
            </a:pPr>
            <a:endParaRPr lang="pl-PL" sz="1400" kern="0"/>
          </a:p>
          <a:p>
            <a:pPr algn="ctr">
              <a:spcBef>
                <a:spcPts val="0"/>
              </a:spcBef>
            </a:pPr>
            <a:r>
              <a:rPr lang="pl-PL" sz="1400" kern="0"/>
              <a:t>Bez przeciwciał</a:t>
            </a:r>
          </a:p>
        </p:txBody>
      </p:sp>
      <p:sp>
        <p:nvSpPr>
          <p:cNvPr id="13" name="Symbol zastępczy tekstu 9">
            <a:extLst>
              <a:ext uri="{FF2B5EF4-FFF2-40B4-BE49-F238E27FC236}">
                <a16:creationId xmlns:a16="http://schemas.microsoft.com/office/drawing/2014/main" id="{88CDC1E7-414C-42A4-A064-5FDE44DCDB6B}"/>
              </a:ext>
            </a:extLst>
          </p:cNvPr>
          <p:cNvSpPr txBox="1">
            <a:spLocks/>
          </p:cNvSpPr>
          <p:nvPr/>
        </p:nvSpPr>
        <p:spPr>
          <a:xfrm>
            <a:off x="343740" y="1708884"/>
            <a:ext cx="1548436" cy="42014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800" b="1" kern="0" dirty="0"/>
              <a:t>matka </a:t>
            </a:r>
            <a:r>
              <a:rPr lang="pl-PL" sz="1800" b="1" kern="0" dirty="0" err="1"/>
              <a:t>RhD</a:t>
            </a:r>
            <a:r>
              <a:rPr lang="pl-PL" sz="1800" b="1" kern="0" dirty="0"/>
              <a:t>-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D2324F4A-116A-4177-837C-A5A6932DA310}"/>
              </a:ext>
            </a:extLst>
          </p:cNvPr>
          <p:cNvSpPr/>
          <p:nvPr/>
        </p:nvSpPr>
        <p:spPr bwMode="auto">
          <a:xfrm>
            <a:off x="173964" y="4703129"/>
            <a:ext cx="3768772" cy="566961"/>
          </a:xfrm>
          <a:prstGeom prst="rect">
            <a:avLst/>
          </a:prstGeom>
          <a:solidFill>
            <a:schemeClr val="accent1">
              <a:alpha val="44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Symbol zastępczy tekstu 9">
            <a:extLst>
              <a:ext uri="{FF2B5EF4-FFF2-40B4-BE49-F238E27FC236}">
                <a16:creationId xmlns:a16="http://schemas.microsoft.com/office/drawing/2014/main" id="{11F14B1A-6314-4440-A9E0-8F88A646A195}"/>
              </a:ext>
            </a:extLst>
          </p:cNvPr>
          <p:cNvSpPr txBox="1">
            <a:spLocks/>
          </p:cNvSpPr>
          <p:nvPr/>
        </p:nvSpPr>
        <p:spPr>
          <a:xfrm>
            <a:off x="77976" y="4782486"/>
            <a:ext cx="3920152" cy="483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800" b="1" kern="0">
                <a:solidFill>
                  <a:schemeClr val="accent2"/>
                </a:solidFill>
              </a:rPr>
              <a:t>Konflikt serologiczny</a:t>
            </a: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E83257CD-AC04-4777-9D7B-87285188B49B}"/>
              </a:ext>
            </a:extLst>
          </p:cNvPr>
          <p:cNvCxnSpPr>
            <a:cxnSpLocks/>
          </p:cNvCxnSpPr>
          <p:nvPr/>
        </p:nvCxnSpPr>
        <p:spPr bwMode="auto">
          <a:xfrm>
            <a:off x="1976284" y="2900517"/>
            <a:ext cx="0" cy="32446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Symbol zastępczy tekstu 9">
            <a:extLst>
              <a:ext uri="{FF2B5EF4-FFF2-40B4-BE49-F238E27FC236}">
                <a16:creationId xmlns:a16="http://schemas.microsoft.com/office/drawing/2014/main" id="{69ABD637-3D8D-4AB4-9880-F674715AACEF}"/>
              </a:ext>
            </a:extLst>
          </p:cNvPr>
          <p:cNvSpPr txBox="1">
            <a:spLocks/>
          </p:cNvSpPr>
          <p:nvPr/>
        </p:nvSpPr>
        <p:spPr>
          <a:xfrm>
            <a:off x="463379" y="3310081"/>
            <a:ext cx="3051701" cy="671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800" kern="0"/>
              <a:t>Ryzyko konfliktu serologicznego</a:t>
            </a:r>
          </a:p>
        </p:txBody>
      </p: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F275DB8A-5429-4D58-9B6E-4C63B4ED6049}"/>
              </a:ext>
            </a:extLst>
          </p:cNvPr>
          <p:cNvCxnSpPr>
            <a:cxnSpLocks/>
          </p:cNvCxnSpPr>
          <p:nvPr/>
        </p:nvCxnSpPr>
        <p:spPr bwMode="auto">
          <a:xfrm>
            <a:off x="1976284" y="4011562"/>
            <a:ext cx="0" cy="43261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Symbol zastępczy tekstu 9">
            <a:extLst>
              <a:ext uri="{FF2B5EF4-FFF2-40B4-BE49-F238E27FC236}">
                <a16:creationId xmlns:a16="http://schemas.microsoft.com/office/drawing/2014/main" id="{4398A71B-EAA0-468A-8A69-98A8F6B481A3}"/>
              </a:ext>
            </a:extLst>
          </p:cNvPr>
          <p:cNvSpPr txBox="1">
            <a:spLocks/>
          </p:cNvSpPr>
          <p:nvPr/>
        </p:nvSpPr>
        <p:spPr>
          <a:xfrm>
            <a:off x="4701083" y="4716093"/>
            <a:ext cx="2771434" cy="11144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400" kern="0"/>
              <a:t>Obecność u ciężarnej swoistych </a:t>
            </a:r>
            <a:r>
              <a:rPr lang="pl-PL" sz="1400" b="1" kern="0">
                <a:solidFill>
                  <a:schemeClr val="accent2"/>
                </a:solidFill>
              </a:rPr>
              <a:t>przeciwciał </a:t>
            </a:r>
            <a:r>
              <a:rPr lang="pl-PL" sz="1400" kern="0"/>
              <a:t>skierowanych przeciwko antygenom krwinek czerwonych płodu</a:t>
            </a:r>
          </a:p>
        </p:txBody>
      </p: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99A61BAC-DCCF-4DC1-B306-A50AD594B060}"/>
              </a:ext>
            </a:extLst>
          </p:cNvPr>
          <p:cNvCxnSpPr>
            <a:cxnSpLocks/>
          </p:cNvCxnSpPr>
          <p:nvPr/>
        </p:nvCxnSpPr>
        <p:spPr bwMode="auto">
          <a:xfrm>
            <a:off x="1976284" y="5515897"/>
            <a:ext cx="0" cy="32446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Symbol zastępczy tekstu 9">
            <a:extLst>
              <a:ext uri="{FF2B5EF4-FFF2-40B4-BE49-F238E27FC236}">
                <a16:creationId xmlns:a16="http://schemas.microsoft.com/office/drawing/2014/main" id="{D9E5A382-BFE7-49F8-9184-B2EA3F9E7F79}"/>
              </a:ext>
            </a:extLst>
          </p:cNvPr>
          <p:cNvSpPr txBox="1">
            <a:spLocks/>
          </p:cNvSpPr>
          <p:nvPr/>
        </p:nvSpPr>
        <p:spPr>
          <a:xfrm>
            <a:off x="463379" y="5925461"/>
            <a:ext cx="3051701" cy="6719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800" kern="0"/>
              <a:t>Ryzyko choroby hemolitycznej</a:t>
            </a: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537F041B-354A-49F2-95C3-8EB5A4BA3373}"/>
              </a:ext>
            </a:extLst>
          </p:cNvPr>
          <p:cNvCxnSpPr>
            <a:cxnSpLocks/>
          </p:cNvCxnSpPr>
          <p:nvPr/>
        </p:nvCxnSpPr>
        <p:spPr bwMode="auto">
          <a:xfrm>
            <a:off x="4129548" y="2497394"/>
            <a:ext cx="50144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6FBFE2CB-E152-423D-827C-F46A42B9F313}"/>
              </a:ext>
            </a:extLst>
          </p:cNvPr>
          <p:cNvCxnSpPr>
            <a:cxnSpLocks/>
          </p:cNvCxnSpPr>
          <p:nvPr/>
        </p:nvCxnSpPr>
        <p:spPr bwMode="auto">
          <a:xfrm>
            <a:off x="4129548" y="4984955"/>
            <a:ext cx="50144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Symbol zastępczy tekstu 9">
            <a:extLst>
              <a:ext uri="{FF2B5EF4-FFF2-40B4-BE49-F238E27FC236}">
                <a16:creationId xmlns:a16="http://schemas.microsoft.com/office/drawing/2014/main" id="{D300908A-A66D-47FB-B576-24AF8346652C}"/>
              </a:ext>
            </a:extLst>
          </p:cNvPr>
          <p:cNvSpPr txBox="1">
            <a:spLocks/>
          </p:cNvSpPr>
          <p:nvPr/>
        </p:nvSpPr>
        <p:spPr>
          <a:xfrm>
            <a:off x="2073243" y="1699831"/>
            <a:ext cx="1702052" cy="4201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800" b="1" kern="0" dirty="0"/>
              <a:t>ojciec </a:t>
            </a:r>
            <a:r>
              <a:rPr lang="pl-PL" sz="1800" b="1" kern="0" dirty="0" err="1"/>
              <a:t>RhD</a:t>
            </a:r>
            <a:r>
              <a:rPr lang="pl-PL" sz="1800" b="1" kern="0" dirty="0"/>
              <a:t>+</a:t>
            </a:r>
          </a:p>
        </p:txBody>
      </p:sp>
      <p:sp>
        <p:nvSpPr>
          <p:cNvPr id="21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6413425" y="6194709"/>
            <a:ext cx="5778575" cy="6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Łepecka – Klusek C. i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Istota konfliktu serologicznego i jego profilaktyka, Pielęgniarstwo XXI Wieku 2011; 1 (34): 59-62.</a:t>
            </a:r>
          </a:p>
          <a:p>
            <a:pPr lvl="0"/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Bugiera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M., 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Szymankiewcz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Choroba hemolityczna płodu i noworodka – profilaktyka, diagnostyka i leczenie. 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Perinatologia, Neonatologia i Ginekologia 2012; 5 (2): 85-88.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T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Choroba hemolityczna – rozpoznanie, poradnictwo i postępowanie. Ginekologia po Dyplomie,09.2011;23-28 </a:t>
            </a:r>
          </a:p>
          <a:p>
            <a:pPr lvl="0"/>
            <a:endParaRPr lang="pl-PL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6413425" y="6194709"/>
            <a:ext cx="5778575" cy="6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Łepecka – Klusek C. i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Istota konfliktu serologicznego i jego profilaktyka, Pielęgniarstwo XXI Wieku 2011; 1 (34): 59-62.</a:t>
            </a:r>
          </a:p>
          <a:p>
            <a:pPr lvl="0"/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Bugiera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M., 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Szymankiewcz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Choroba hemolityczna płodu i noworodka – profilaktyka, diagnostyka i leczenie. 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Perinatologia, Neonatologia i Ginekologia 2012; 5 (2): 85-88.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T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Choroba hemolityczna – rozpoznanie, poradnictwo i postępowanie. Ginekologia po Dyplomie,09.2011;23-28 </a:t>
            </a:r>
          </a:p>
          <a:p>
            <a:pPr lvl="0"/>
            <a:endParaRPr lang="pl-PL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64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918A062-52D9-4209-9CAA-B968569E5C32}"/>
              </a:ext>
            </a:extLst>
          </p:cNvPr>
          <p:cNvSpPr/>
          <p:nvPr/>
        </p:nvSpPr>
        <p:spPr bwMode="auto">
          <a:xfrm>
            <a:off x="3513915" y="1919335"/>
            <a:ext cx="2053968" cy="530553"/>
          </a:xfrm>
          <a:prstGeom prst="rect">
            <a:avLst/>
          </a:prstGeom>
          <a:solidFill>
            <a:schemeClr val="bg1">
              <a:alpha val="44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1353461" y="0"/>
            <a:ext cx="7383069" cy="1524000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483576" y="295892"/>
            <a:ext cx="7051675" cy="1288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pl-PL" sz="3200" kern="0">
                <a:solidFill>
                  <a:schemeClr val="tx1">
                    <a:lumMod val="90000"/>
                    <a:lumOff val="10000"/>
                  </a:schemeClr>
                </a:solidFill>
              </a:rPr>
              <a:t>Zestawienie konfliktowe </a:t>
            </a:r>
            <a:br>
              <a:rPr lang="pl-PL" altLang="pl-PL" sz="3200" ker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pl-PL" altLang="pl-PL" sz="3200" kern="0">
                <a:solidFill>
                  <a:schemeClr val="tx1">
                    <a:lumMod val="90000"/>
                    <a:lumOff val="10000"/>
                  </a:schemeClr>
                </a:solidFill>
              </a:rPr>
              <a:t>a konflikt serologiczny </a:t>
            </a:r>
            <a:endParaRPr lang="pl-PL" altLang="pl-PL" sz="3200" kern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D2324F4A-116A-4177-837C-A5A6932DA310}"/>
              </a:ext>
            </a:extLst>
          </p:cNvPr>
          <p:cNvSpPr/>
          <p:nvPr/>
        </p:nvSpPr>
        <p:spPr bwMode="auto">
          <a:xfrm>
            <a:off x="1312753" y="1928389"/>
            <a:ext cx="2104882" cy="526074"/>
          </a:xfrm>
          <a:prstGeom prst="rect">
            <a:avLst/>
          </a:prstGeom>
          <a:solidFill>
            <a:schemeClr val="accent1">
              <a:alpha val="44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E83257CD-AC04-4777-9D7B-87285188B49B}"/>
              </a:ext>
            </a:extLst>
          </p:cNvPr>
          <p:cNvCxnSpPr>
            <a:cxnSpLocks/>
          </p:cNvCxnSpPr>
          <p:nvPr/>
        </p:nvCxnSpPr>
        <p:spPr bwMode="auto">
          <a:xfrm>
            <a:off x="3470107" y="2610807"/>
            <a:ext cx="0" cy="5760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ymbol zastępczy tekstu 9">
            <a:extLst>
              <a:ext uri="{FF2B5EF4-FFF2-40B4-BE49-F238E27FC236}">
                <a16:creationId xmlns:a16="http://schemas.microsoft.com/office/drawing/2014/main" id="{EAFB12AB-87C2-440E-B1BD-9306636C210A}"/>
              </a:ext>
            </a:extLst>
          </p:cNvPr>
          <p:cNvSpPr txBox="1">
            <a:spLocks/>
          </p:cNvSpPr>
          <p:nvPr/>
        </p:nvSpPr>
        <p:spPr>
          <a:xfrm>
            <a:off x="1665547" y="2016702"/>
            <a:ext cx="1548436" cy="42014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800" b="1" kern="0" dirty="0"/>
              <a:t>matka </a:t>
            </a:r>
            <a:r>
              <a:rPr lang="pl-PL" sz="1800" b="1" kern="0" dirty="0" err="1"/>
              <a:t>RhD</a:t>
            </a:r>
            <a:r>
              <a:rPr lang="pl-PL" sz="1800" b="1" kern="0" dirty="0"/>
              <a:t>-</a:t>
            </a:r>
          </a:p>
        </p:txBody>
      </p:sp>
      <p:sp>
        <p:nvSpPr>
          <p:cNvPr id="21" name="Symbol zastępczy tekstu 9">
            <a:extLst>
              <a:ext uri="{FF2B5EF4-FFF2-40B4-BE49-F238E27FC236}">
                <a16:creationId xmlns:a16="http://schemas.microsoft.com/office/drawing/2014/main" id="{579C914D-D1A2-42E8-B3AF-6D88AB21773B}"/>
              </a:ext>
            </a:extLst>
          </p:cNvPr>
          <p:cNvSpPr txBox="1">
            <a:spLocks/>
          </p:cNvSpPr>
          <p:nvPr/>
        </p:nvSpPr>
        <p:spPr>
          <a:xfrm>
            <a:off x="3639493" y="2007649"/>
            <a:ext cx="1702052" cy="4201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800" b="1" kern="0" dirty="0"/>
              <a:t>ojciec </a:t>
            </a:r>
            <a:r>
              <a:rPr lang="pl-PL" sz="1800" b="1" kern="0" dirty="0" err="1"/>
              <a:t>RhD</a:t>
            </a:r>
            <a:r>
              <a:rPr lang="pl-PL" sz="1800" b="1" kern="0" dirty="0"/>
              <a:t>+</a:t>
            </a:r>
          </a:p>
        </p:txBody>
      </p:sp>
      <p:grpSp>
        <p:nvGrpSpPr>
          <p:cNvPr id="51" name="Grupa 50">
            <a:extLst>
              <a:ext uri="{FF2B5EF4-FFF2-40B4-BE49-F238E27FC236}">
                <a16:creationId xmlns:a16="http://schemas.microsoft.com/office/drawing/2014/main" id="{8C5700E4-19CE-4C7C-B8DF-10C257C8B2FA}"/>
              </a:ext>
            </a:extLst>
          </p:cNvPr>
          <p:cNvGrpSpPr/>
          <p:nvPr/>
        </p:nvGrpSpPr>
        <p:grpSpPr>
          <a:xfrm>
            <a:off x="834090" y="3204927"/>
            <a:ext cx="6055601" cy="2341243"/>
            <a:chOff x="834090" y="3204927"/>
            <a:chExt cx="6055601" cy="2341243"/>
          </a:xfrm>
        </p:grpSpPr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261E1928-08F8-44AC-B576-BDB7B3F36751}"/>
                </a:ext>
              </a:extLst>
            </p:cNvPr>
            <p:cNvSpPr/>
            <p:nvPr/>
          </p:nvSpPr>
          <p:spPr bwMode="auto">
            <a:xfrm>
              <a:off x="3340731" y="5015617"/>
              <a:ext cx="1502877" cy="530553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cxnSp>
          <p:nvCxnSpPr>
            <p:cNvPr id="25" name="Łącznik prosty ze strzałką 24">
              <a:extLst>
                <a:ext uri="{FF2B5EF4-FFF2-40B4-BE49-F238E27FC236}">
                  <a16:creationId xmlns:a16="http://schemas.microsoft.com/office/drawing/2014/main" id="{F275DB8A-5429-4D58-9B6E-4C63B4ED60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94803" y="4237022"/>
              <a:ext cx="0" cy="69711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027AE063-7AE8-4BBC-9FC4-A123532F98E0}"/>
                </a:ext>
              </a:extLst>
            </p:cNvPr>
            <p:cNvSpPr/>
            <p:nvPr/>
          </p:nvSpPr>
          <p:spPr bwMode="auto">
            <a:xfrm>
              <a:off x="4065009" y="3603280"/>
              <a:ext cx="2104882" cy="526074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Symbol zastępczy tekstu 9">
              <a:extLst>
                <a:ext uri="{FF2B5EF4-FFF2-40B4-BE49-F238E27FC236}">
                  <a16:creationId xmlns:a16="http://schemas.microsoft.com/office/drawing/2014/main" id="{CCD6A9E8-FFCA-4073-A21C-4C40E0707758}"/>
                </a:ext>
              </a:extLst>
            </p:cNvPr>
            <p:cNvSpPr txBox="1">
              <a:spLocks/>
            </p:cNvSpPr>
            <p:nvPr/>
          </p:nvSpPr>
          <p:spPr>
            <a:xfrm>
              <a:off x="4300106" y="3691593"/>
              <a:ext cx="1548436" cy="420141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800" kern="0"/>
                <a:t>Heterozygota dD (40%)</a:t>
              </a:r>
            </a:p>
          </p:txBody>
        </p:sp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D3BEA71F-A8B0-418B-93A9-B7BCEBACC10A}"/>
                </a:ext>
              </a:extLst>
            </p:cNvPr>
            <p:cNvSpPr/>
            <p:nvPr/>
          </p:nvSpPr>
          <p:spPr bwMode="auto">
            <a:xfrm>
              <a:off x="834090" y="3594225"/>
              <a:ext cx="2053968" cy="530553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Symbol zastępczy tekstu 9">
              <a:extLst>
                <a:ext uri="{FF2B5EF4-FFF2-40B4-BE49-F238E27FC236}">
                  <a16:creationId xmlns:a16="http://schemas.microsoft.com/office/drawing/2014/main" id="{8749F28C-5AFB-44BE-A68A-3C5C4B8F92E5}"/>
                </a:ext>
              </a:extLst>
            </p:cNvPr>
            <p:cNvSpPr txBox="1">
              <a:spLocks/>
            </p:cNvSpPr>
            <p:nvPr/>
          </p:nvSpPr>
          <p:spPr>
            <a:xfrm>
              <a:off x="1032096" y="3682539"/>
              <a:ext cx="1702052" cy="420141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800" kern="0"/>
                <a:t>Homozygota DD (60%)</a:t>
              </a:r>
            </a:p>
          </p:txBody>
        </p:sp>
        <p:cxnSp>
          <p:nvCxnSpPr>
            <p:cNvPr id="35" name="Łącznik prosty ze strzałką 34">
              <a:extLst>
                <a:ext uri="{FF2B5EF4-FFF2-40B4-BE49-F238E27FC236}">
                  <a16:creationId xmlns:a16="http://schemas.microsoft.com/office/drawing/2014/main" id="{E8EFB86E-BAC9-47E4-ABC5-AFBD4383B2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94803" y="3213980"/>
              <a:ext cx="0" cy="270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Łącznik prosty ze strzałką 35">
              <a:extLst>
                <a:ext uri="{FF2B5EF4-FFF2-40B4-BE49-F238E27FC236}">
                  <a16:creationId xmlns:a16="http://schemas.microsoft.com/office/drawing/2014/main" id="{1918496E-9AD3-48B7-890B-B095B722BC2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08783" y="3213980"/>
              <a:ext cx="0" cy="281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AC2F5889-954A-42A0-9CE7-54BD6A207D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92175" y="3204927"/>
              <a:ext cx="322303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Łącznik prosty ze strzałką 36">
              <a:extLst>
                <a:ext uri="{FF2B5EF4-FFF2-40B4-BE49-F238E27FC236}">
                  <a16:creationId xmlns:a16="http://schemas.microsoft.com/office/drawing/2014/main" id="{87F8DB67-E4BC-4D1D-92C4-26E41025D1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17836" y="4237022"/>
              <a:ext cx="0" cy="45160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8C19BF16-FC0C-4ED2-9824-1F5B6784FCC1}"/>
                </a:ext>
              </a:extLst>
            </p:cNvPr>
            <p:cNvSpPr/>
            <p:nvPr/>
          </p:nvSpPr>
          <p:spPr bwMode="auto">
            <a:xfrm>
              <a:off x="834090" y="5015617"/>
              <a:ext cx="2053968" cy="530553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Symbol zastępczy tekstu 9">
              <a:extLst>
                <a:ext uri="{FF2B5EF4-FFF2-40B4-BE49-F238E27FC236}">
                  <a16:creationId xmlns:a16="http://schemas.microsoft.com/office/drawing/2014/main" id="{BB4ACB83-A39B-443C-ABF0-A4B60429122C}"/>
                </a:ext>
              </a:extLst>
            </p:cNvPr>
            <p:cNvSpPr txBox="1">
              <a:spLocks/>
            </p:cNvSpPr>
            <p:nvPr/>
          </p:nvSpPr>
          <p:spPr>
            <a:xfrm>
              <a:off x="1032096" y="5103931"/>
              <a:ext cx="1702052" cy="420141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800" kern="0"/>
                <a:t>Płód zawsze </a:t>
              </a:r>
              <a:br>
                <a:rPr lang="pl-PL" sz="1800" kern="0"/>
              </a:br>
              <a:r>
                <a:rPr lang="pl-PL" sz="1800" kern="0"/>
                <a:t>RhD plus</a:t>
              </a:r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268B4C91-7701-4504-A48D-800992E94F12}"/>
                </a:ext>
              </a:extLst>
            </p:cNvPr>
            <p:cNvSpPr/>
            <p:nvPr/>
          </p:nvSpPr>
          <p:spPr bwMode="auto">
            <a:xfrm>
              <a:off x="5278175" y="5015621"/>
              <a:ext cx="1611516" cy="526074"/>
            </a:xfrm>
            <a:prstGeom prst="rect">
              <a:avLst/>
            </a:prstGeom>
            <a:solidFill>
              <a:schemeClr val="accent1">
                <a:alpha val="44000"/>
              </a:schemeClr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Symbol zastępczy tekstu 9">
              <a:extLst>
                <a:ext uri="{FF2B5EF4-FFF2-40B4-BE49-F238E27FC236}">
                  <a16:creationId xmlns:a16="http://schemas.microsoft.com/office/drawing/2014/main" id="{2B7D7994-95BF-4917-A0D4-465194679615}"/>
                </a:ext>
              </a:extLst>
            </p:cNvPr>
            <p:cNvSpPr txBox="1">
              <a:spLocks/>
            </p:cNvSpPr>
            <p:nvPr/>
          </p:nvSpPr>
          <p:spPr>
            <a:xfrm>
              <a:off x="5277885" y="5103934"/>
              <a:ext cx="1548436" cy="420141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800" b="1" kern="0">
                  <a:solidFill>
                    <a:schemeClr val="accent2"/>
                  </a:solidFill>
                </a:rPr>
                <a:t>50% płodów RhD ujemnych</a:t>
              </a:r>
            </a:p>
          </p:txBody>
        </p:sp>
        <p:cxnSp>
          <p:nvCxnSpPr>
            <p:cNvPr id="42" name="Łącznik prosty ze strzałką 41">
              <a:extLst>
                <a:ext uri="{FF2B5EF4-FFF2-40B4-BE49-F238E27FC236}">
                  <a16:creationId xmlns:a16="http://schemas.microsoft.com/office/drawing/2014/main" id="{A5DE6166-37EE-46B3-A346-86C59CEBF5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85746" y="4707802"/>
              <a:ext cx="0" cy="270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Łącznik prosty ze strzałką 42">
              <a:extLst>
                <a:ext uri="{FF2B5EF4-FFF2-40B4-BE49-F238E27FC236}">
                  <a16:creationId xmlns:a16="http://schemas.microsoft.com/office/drawing/2014/main" id="{87140747-4AE8-403A-99FC-99BCE1FEED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1417" y="4707802"/>
              <a:ext cx="0" cy="2815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Łącznik prosty 43">
              <a:extLst>
                <a:ext uri="{FF2B5EF4-FFF2-40B4-BE49-F238E27FC236}">
                  <a16:creationId xmlns:a16="http://schemas.microsoft.com/office/drawing/2014/main" id="{3B1E7074-5134-4399-8506-51002BB81C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83117" y="4698749"/>
              <a:ext cx="2154721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7" name="Symbol zastępczy tekstu 9">
              <a:extLst>
                <a:ext uri="{FF2B5EF4-FFF2-40B4-BE49-F238E27FC236}">
                  <a16:creationId xmlns:a16="http://schemas.microsoft.com/office/drawing/2014/main" id="{E0A2B4B6-CEBF-4C0C-A5FD-2304AB21F3E6}"/>
                </a:ext>
              </a:extLst>
            </p:cNvPr>
            <p:cNvSpPr txBox="1">
              <a:spLocks/>
            </p:cNvSpPr>
            <p:nvPr/>
          </p:nvSpPr>
          <p:spPr>
            <a:xfrm>
              <a:off x="3367604" y="5103934"/>
              <a:ext cx="1548436" cy="420141"/>
            </a:xfrm>
            <a:prstGeom prst="rect">
              <a:avLst/>
            </a:prstGeom>
          </p:spPr>
          <p:txBody>
            <a:bodyPr>
              <a:normAutofit fontScale="70000" lnSpcReduction="20000"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800" kern="0"/>
                <a:t>50% płodów </a:t>
              </a:r>
              <a:br>
                <a:rPr lang="pl-PL" sz="1800" kern="0"/>
              </a:br>
              <a:r>
                <a:rPr lang="pl-PL" sz="1800" kern="0"/>
                <a:t>RhD plus</a:t>
              </a:r>
            </a:p>
          </p:txBody>
        </p:sp>
        <p:sp>
          <p:nvSpPr>
            <p:cNvPr id="53" name="Symbol zastępczy tekstu 9">
              <a:extLst>
                <a:ext uri="{FF2B5EF4-FFF2-40B4-BE49-F238E27FC236}">
                  <a16:creationId xmlns:a16="http://schemas.microsoft.com/office/drawing/2014/main" id="{85F33809-0656-4F7A-BFEB-5EFB2AE0B0E1}"/>
                </a:ext>
              </a:extLst>
            </p:cNvPr>
            <p:cNvSpPr txBox="1">
              <a:spLocks/>
            </p:cNvSpPr>
            <p:nvPr/>
          </p:nvSpPr>
          <p:spPr>
            <a:xfrm>
              <a:off x="4454306" y="4714635"/>
              <a:ext cx="1358023" cy="42014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400" kern="0"/>
                <a:t>Rh D płodu?</a:t>
              </a:r>
            </a:p>
          </p:txBody>
        </p:sp>
      </p:grpSp>
      <p:sp>
        <p:nvSpPr>
          <p:cNvPr id="31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24096" y="6319321"/>
            <a:ext cx="7970633" cy="6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Łepecka – Klusek C. i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Istota konfliktu serologicznego i jego profilaktyka, Pielęgniarstwo XXI Wieku 2011; 1 (34): 59-62.</a:t>
            </a:r>
          </a:p>
          <a:p>
            <a:pPr lvl="0"/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Bugiera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M., 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Szymankiewcz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Choroba hemolityczna płodu i noworodka – profilaktyka, diagnostyka i leczenie. 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Perinatologia, Neonatologia i Ginekologia 2012; 5 (2): 85-88.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T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Choroba hemolityczna – rozpoznanie, poradnictwo i postępowanie. Ginekologia po Dyplomie,09.2011;23-28 </a:t>
            </a:r>
          </a:p>
          <a:p>
            <a:pPr lvl="0"/>
            <a:endParaRPr lang="pl-PL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24096" y="6319321"/>
            <a:ext cx="7970633" cy="6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Łepecka – Klusek C. i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Istota konfliktu serologicznego i jego profilaktyka, Pielęgniarstwo XXI Wieku 2011; 1 (34): 59-62.</a:t>
            </a:r>
          </a:p>
          <a:p>
            <a:pPr lvl="0"/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Bugiera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M., 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Szymankiewcz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Choroba hemolityczna płodu i noworodka – profilaktyka, diagnostyka i leczenie. 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Perinatologia, Neonatologia i Ginekologia 2012; 5 (2): 85-88.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T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Choroba hemolityczna – rozpoznanie, poradnictwo i postępowanie. Ginekologia po Dyplomie,09.2011;23-28 </a:t>
            </a:r>
          </a:p>
          <a:p>
            <a:pPr lvl="0"/>
            <a:endParaRPr lang="pl-PL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874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1353461" y="0"/>
            <a:ext cx="7383069" cy="1524000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483576" y="295892"/>
            <a:ext cx="7051675" cy="1288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pl-PL" sz="3200" kern="0">
                <a:solidFill>
                  <a:schemeClr val="tx1">
                    <a:lumMod val="90000"/>
                    <a:lumOff val="10000"/>
                  </a:schemeClr>
                </a:solidFill>
              </a:rPr>
              <a:t>Zestawienie konfliktowe </a:t>
            </a:r>
            <a:br>
              <a:rPr lang="pl-PL" altLang="pl-PL" sz="3200" ker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pl-PL" altLang="pl-PL" sz="3200" kern="0">
                <a:solidFill>
                  <a:schemeClr val="tx1">
                    <a:lumMod val="90000"/>
                    <a:lumOff val="10000"/>
                  </a:schemeClr>
                </a:solidFill>
              </a:rPr>
              <a:t>a konflikt serologiczny </a:t>
            </a:r>
            <a:endParaRPr lang="pl-PL" altLang="pl-PL" sz="3200" kern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F2BD46B-94D0-4437-9D51-715D8210D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91" y="2369740"/>
            <a:ext cx="4405152" cy="3783529"/>
          </a:xfrm>
          <a:prstGeom prst="rect">
            <a:avLst/>
          </a:prstGeom>
        </p:spPr>
      </p:pic>
      <p:sp>
        <p:nvSpPr>
          <p:cNvPr id="34" name="Symbol zastępczy tekstu 9">
            <a:extLst>
              <a:ext uri="{FF2B5EF4-FFF2-40B4-BE49-F238E27FC236}">
                <a16:creationId xmlns:a16="http://schemas.microsoft.com/office/drawing/2014/main" id="{550A8BB2-A559-41D2-806B-C1990D586D89}"/>
              </a:ext>
            </a:extLst>
          </p:cNvPr>
          <p:cNvSpPr txBox="1">
            <a:spLocks/>
          </p:cNvSpPr>
          <p:nvPr/>
        </p:nvSpPr>
        <p:spPr>
          <a:xfrm>
            <a:off x="3675416" y="1962381"/>
            <a:ext cx="1548436" cy="4201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800" kern="0"/>
              <a:t>matka</a:t>
            </a:r>
          </a:p>
        </p:txBody>
      </p:sp>
      <p:sp>
        <p:nvSpPr>
          <p:cNvPr id="45" name="Symbol zastępczy tekstu 9">
            <a:extLst>
              <a:ext uri="{FF2B5EF4-FFF2-40B4-BE49-F238E27FC236}">
                <a16:creationId xmlns:a16="http://schemas.microsoft.com/office/drawing/2014/main" id="{4325F2CB-E4B7-4D5C-AD00-9DA1B4D7C120}"/>
              </a:ext>
            </a:extLst>
          </p:cNvPr>
          <p:cNvSpPr txBox="1">
            <a:spLocks/>
          </p:cNvSpPr>
          <p:nvPr/>
        </p:nvSpPr>
        <p:spPr>
          <a:xfrm>
            <a:off x="2172832" y="1989542"/>
            <a:ext cx="1593410" cy="4201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800" kern="0"/>
              <a:t>ojciec</a:t>
            </a:r>
          </a:p>
        </p:txBody>
      </p:sp>
      <p:sp>
        <p:nvSpPr>
          <p:cNvPr id="46" name="Symbol zastępczy tekstu 9">
            <a:extLst>
              <a:ext uri="{FF2B5EF4-FFF2-40B4-BE49-F238E27FC236}">
                <a16:creationId xmlns:a16="http://schemas.microsoft.com/office/drawing/2014/main" id="{18E67DAB-5412-4F56-84BA-B9A4666BEB3B}"/>
              </a:ext>
            </a:extLst>
          </p:cNvPr>
          <p:cNvSpPr txBox="1">
            <a:spLocks/>
          </p:cNvSpPr>
          <p:nvPr/>
        </p:nvSpPr>
        <p:spPr>
          <a:xfrm>
            <a:off x="2172541" y="3999411"/>
            <a:ext cx="1548436" cy="663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400" kern="0"/>
              <a:t>Brak</a:t>
            </a:r>
          </a:p>
          <a:p>
            <a:pPr algn="ctr">
              <a:spcBef>
                <a:spcPts val="0"/>
              </a:spcBef>
            </a:pPr>
            <a:r>
              <a:rPr lang="pl-PL" sz="1400" kern="0"/>
              <a:t>konfliktu</a:t>
            </a:r>
          </a:p>
        </p:txBody>
      </p:sp>
      <p:sp>
        <p:nvSpPr>
          <p:cNvPr id="49" name="Symbol zastępczy tekstu 9">
            <a:extLst>
              <a:ext uri="{FF2B5EF4-FFF2-40B4-BE49-F238E27FC236}">
                <a16:creationId xmlns:a16="http://schemas.microsoft.com/office/drawing/2014/main" id="{7F9C8E3D-210A-4961-BD78-62BC227CCF34}"/>
              </a:ext>
            </a:extLst>
          </p:cNvPr>
          <p:cNvSpPr txBox="1">
            <a:spLocks/>
          </p:cNvSpPr>
          <p:nvPr/>
        </p:nvSpPr>
        <p:spPr>
          <a:xfrm>
            <a:off x="2172541" y="5167308"/>
            <a:ext cx="1548436" cy="663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400" kern="0"/>
              <a:t>Brak</a:t>
            </a:r>
          </a:p>
          <a:p>
            <a:pPr algn="ctr">
              <a:spcBef>
                <a:spcPts val="0"/>
              </a:spcBef>
            </a:pPr>
            <a:r>
              <a:rPr lang="pl-PL" sz="1400" kern="0"/>
              <a:t>konfliktu</a:t>
            </a:r>
          </a:p>
        </p:txBody>
      </p:sp>
      <p:sp>
        <p:nvSpPr>
          <p:cNvPr id="50" name="Symbol zastępczy tekstu 9">
            <a:extLst>
              <a:ext uri="{FF2B5EF4-FFF2-40B4-BE49-F238E27FC236}">
                <a16:creationId xmlns:a16="http://schemas.microsoft.com/office/drawing/2014/main" id="{7D4F2B58-16D8-4B4A-BF3A-ACF3E47CAEEC}"/>
              </a:ext>
            </a:extLst>
          </p:cNvPr>
          <p:cNvSpPr txBox="1">
            <a:spLocks/>
          </p:cNvSpPr>
          <p:nvPr/>
        </p:nvSpPr>
        <p:spPr>
          <a:xfrm>
            <a:off x="3657309" y="5167308"/>
            <a:ext cx="1548436" cy="663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400" kern="0"/>
              <a:t>Brak</a:t>
            </a:r>
          </a:p>
          <a:p>
            <a:pPr algn="ctr">
              <a:spcBef>
                <a:spcPts val="0"/>
              </a:spcBef>
            </a:pPr>
            <a:r>
              <a:rPr lang="pl-PL" sz="1400" kern="0"/>
              <a:t>konfliktu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6000E9C-15DA-46CF-8C5E-2E279D6D2951}"/>
              </a:ext>
            </a:extLst>
          </p:cNvPr>
          <p:cNvGrpSpPr/>
          <p:nvPr/>
        </p:nvGrpSpPr>
        <p:grpSpPr>
          <a:xfrm>
            <a:off x="3586884" y="3458423"/>
            <a:ext cx="1798422" cy="1770503"/>
            <a:chOff x="5533378" y="3980194"/>
            <a:chExt cx="1811001" cy="1782887"/>
          </a:xfrm>
        </p:grpSpPr>
        <p:sp>
          <p:nvSpPr>
            <p:cNvPr id="11" name="Wybuch: 14 punktów 10">
              <a:extLst>
                <a:ext uri="{FF2B5EF4-FFF2-40B4-BE49-F238E27FC236}">
                  <a16:creationId xmlns:a16="http://schemas.microsoft.com/office/drawing/2014/main" id="{3CA8B0B0-AF18-4532-B6E5-BA78EA8BA370}"/>
                </a:ext>
              </a:extLst>
            </p:cNvPr>
            <p:cNvSpPr/>
            <p:nvPr/>
          </p:nvSpPr>
          <p:spPr bwMode="auto">
            <a:xfrm rot="2947879">
              <a:off x="5547435" y="3966137"/>
              <a:ext cx="1782887" cy="1811001"/>
            </a:xfrm>
            <a:prstGeom prst="irregularSeal2">
              <a:avLst/>
            </a:prstGeom>
            <a:solidFill>
              <a:schemeClr val="accent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Symbol zastępczy tekstu 9">
              <a:extLst>
                <a:ext uri="{FF2B5EF4-FFF2-40B4-BE49-F238E27FC236}">
                  <a16:creationId xmlns:a16="http://schemas.microsoft.com/office/drawing/2014/main" id="{B38AA688-610A-4807-ACFF-210488B0F586}"/>
                </a:ext>
              </a:extLst>
            </p:cNvPr>
            <p:cNvSpPr txBox="1">
              <a:spLocks/>
            </p:cNvSpPr>
            <p:nvPr/>
          </p:nvSpPr>
          <p:spPr>
            <a:xfrm>
              <a:off x="5612858" y="4497352"/>
              <a:ext cx="1548436" cy="66312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800" kern="0"/>
                <a:t>Konflikt</a:t>
              </a:r>
            </a:p>
            <a:p>
              <a:pPr algn="ctr">
                <a:spcBef>
                  <a:spcPts val="0"/>
                </a:spcBef>
              </a:pPr>
              <a:r>
                <a:rPr lang="pl-PL" sz="1800" kern="0"/>
                <a:t>serologiczny!</a:t>
              </a:r>
            </a:p>
          </p:txBody>
        </p:sp>
      </p:grpSp>
      <p:sp>
        <p:nvSpPr>
          <p:cNvPr id="15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0" y="6251132"/>
            <a:ext cx="7970633" cy="6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Łepecka – Klusek C. i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Istota konfliktu serologicznego i jego profilaktyka, Pielęgniarstwo XXI Wieku 2011; 1 (34): 59-62.</a:t>
            </a:r>
          </a:p>
          <a:p>
            <a:pPr lvl="0"/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Bugiera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M., 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Szymankiewcz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Choroba hemolityczna płodu i noworodka – profilaktyka, diagnostyka i leczenie. 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Perinatologia, Neonatologia i Ginekologia 2012; 5 (2): 85-88.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T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Choroba hemolityczna – rozpoznanie, poradnictwo i postępowanie. Ginekologia po Dyplomie,09.2011;23-28 </a:t>
            </a:r>
          </a:p>
          <a:p>
            <a:pPr lvl="0"/>
            <a:endParaRPr lang="pl-PL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0" y="6251132"/>
            <a:ext cx="7970633" cy="6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Łepecka – Klusek C. i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Istota konfliktu serologicznego i jego profilaktyka, Pielęgniarstwo XXI Wieku 2011; 1 (34): 59-62.</a:t>
            </a:r>
          </a:p>
          <a:p>
            <a:pPr lvl="0"/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Bugiera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M., 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Szymankiewcz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Choroba hemolityczna płodu i noworodka – profilaktyka, diagnostyka i leczenie. 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Perinatologia, Neonatologia i Ginekologia 2012; 5 (2): 85-88.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T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Choroba hemolityczna – rozpoznanie, poradnictwo i postępowanie. Ginekologia po Dyplomie,09.2011;23-28 </a:t>
            </a:r>
          </a:p>
          <a:p>
            <a:pPr lvl="0"/>
            <a:endParaRPr lang="pl-PL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3410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02B6F60D-2ACE-4A76-92DA-EC308AFB1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2873">
            <a:off x="-2407576" y="1662574"/>
            <a:ext cx="8531294" cy="5039148"/>
          </a:xfrm>
          <a:prstGeom prst="rect">
            <a:avLst/>
          </a:prstGeom>
        </p:spPr>
      </p:pic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1353461" y="0"/>
            <a:ext cx="8279362" cy="1524000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483576" y="295892"/>
            <a:ext cx="7051675" cy="1288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pl-PL" sz="3200">
                <a:solidFill>
                  <a:schemeClr val="tx1">
                    <a:lumMod val="90000"/>
                    <a:lumOff val="10000"/>
                  </a:schemeClr>
                </a:solidFill>
              </a:rPr>
              <a:t>Co to jest konflikt serologiczny matczyno-płodowy</a:t>
            </a:r>
            <a:endParaRPr lang="pl-PL" altLang="pl-PL" sz="3200" kern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Symbol zastępczy tekstu 9">
            <a:extLst>
              <a:ext uri="{FF2B5EF4-FFF2-40B4-BE49-F238E27FC236}">
                <a16:creationId xmlns:a16="http://schemas.microsoft.com/office/drawing/2014/main" id="{FFF7461F-3DE0-414A-8F05-0D80C3A2360B}"/>
              </a:ext>
            </a:extLst>
          </p:cNvPr>
          <p:cNvSpPr txBox="1">
            <a:spLocks/>
          </p:cNvSpPr>
          <p:nvPr/>
        </p:nvSpPr>
        <p:spPr>
          <a:xfrm>
            <a:off x="0" y="2304889"/>
            <a:ext cx="6881199" cy="21129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l-PL" sz="1800" b="1" kern="0" dirty="0">
                <a:solidFill>
                  <a:schemeClr val="accent2"/>
                </a:solidFill>
              </a:rPr>
              <a:t>Konflikt serologiczny</a:t>
            </a:r>
            <a:br>
              <a:rPr lang="pl-PL" sz="1800" b="1" kern="0" dirty="0">
                <a:solidFill>
                  <a:schemeClr val="accent2"/>
                </a:solidFill>
              </a:rPr>
            </a:br>
            <a:r>
              <a:rPr lang="pl-PL" sz="1800" b="1" kern="0" dirty="0">
                <a:solidFill>
                  <a:schemeClr val="accent2"/>
                </a:solidFill>
              </a:rPr>
              <a:t> </a:t>
            </a:r>
            <a:r>
              <a:rPr lang="pl-PL" sz="1800" kern="0" dirty="0"/>
              <a:t>jest patologią, w której na skutek niezgodności antygenowej między matką a płodem – w organizmie matki dochodzi do wytwarzania </a:t>
            </a:r>
            <a:br>
              <a:rPr lang="pl-PL" sz="1800" kern="0" dirty="0"/>
            </a:br>
            <a:r>
              <a:rPr lang="pl-PL" sz="1800" b="1" kern="0" dirty="0">
                <a:solidFill>
                  <a:schemeClr val="accent2"/>
                </a:solidFill>
              </a:rPr>
              <a:t>przeciwciał, skierowanych przeciwko antygenom płodowym.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173EB20F-8EFD-402A-8E15-4345E022E318}"/>
              </a:ext>
            </a:extLst>
          </p:cNvPr>
          <p:cNvGrpSpPr/>
          <p:nvPr/>
        </p:nvGrpSpPr>
        <p:grpSpPr>
          <a:xfrm>
            <a:off x="565013" y="4323908"/>
            <a:ext cx="5019710" cy="2202424"/>
            <a:chOff x="565013" y="4323908"/>
            <a:chExt cx="5019710" cy="2202424"/>
          </a:xfrm>
        </p:grpSpPr>
        <p:cxnSp>
          <p:nvCxnSpPr>
            <p:cNvPr id="20" name="Łącznik prosty ze strzałką 19">
              <a:extLst>
                <a:ext uri="{FF2B5EF4-FFF2-40B4-BE49-F238E27FC236}">
                  <a16:creationId xmlns:a16="http://schemas.microsoft.com/office/drawing/2014/main" id="{6CB5CAD8-0866-4F4F-BD52-A5F633E317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38168" y="4323908"/>
              <a:ext cx="0" cy="43261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Symbol zastępczy tekstu 9">
              <a:extLst>
                <a:ext uri="{FF2B5EF4-FFF2-40B4-BE49-F238E27FC236}">
                  <a16:creationId xmlns:a16="http://schemas.microsoft.com/office/drawing/2014/main" id="{4A714466-1AD1-4ED7-9F2D-3C85DABACE32}"/>
                </a:ext>
              </a:extLst>
            </p:cNvPr>
            <p:cNvSpPr txBox="1">
              <a:spLocks/>
            </p:cNvSpPr>
            <p:nvPr/>
          </p:nvSpPr>
          <p:spPr>
            <a:xfrm>
              <a:off x="565013" y="4879788"/>
              <a:ext cx="5019710" cy="164654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sz="1800" kern="0"/>
                <a:t>Jego następstwem jest </a:t>
              </a:r>
            </a:p>
            <a:p>
              <a:pPr algn="ctr">
                <a:spcBef>
                  <a:spcPts val="0"/>
                </a:spcBef>
              </a:pPr>
              <a:r>
                <a:rPr lang="pl-PL" sz="1800" b="1" kern="0">
                  <a:solidFill>
                    <a:schemeClr val="accent2"/>
                  </a:solidFill>
                </a:rPr>
                <a:t>choroba hemolityczna płodu </a:t>
              </a:r>
              <a:br>
                <a:rPr lang="pl-PL" sz="1800" kern="0"/>
              </a:br>
              <a:r>
                <a:rPr lang="pl-PL" sz="1800" b="1" kern="0">
                  <a:solidFill>
                    <a:schemeClr val="accent2"/>
                  </a:solidFill>
                </a:rPr>
                <a:t>i (lub) noworodka.</a:t>
              </a:r>
            </a:p>
          </p:txBody>
        </p:sp>
      </p:grpSp>
      <p:sp>
        <p:nvSpPr>
          <p:cNvPr id="11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0" y="6317947"/>
            <a:ext cx="7970633" cy="6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Łepecka – Klusek C. i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Istota konfliktu serologicznego i jego profilaktyka, Pielęgniarstwo XXI Wieku 2011; 1 (34): 59-62.</a:t>
            </a:r>
          </a:p>
          <a:p>
            <a:pPr lvl="0"/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Bugiera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M., 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Szymankiewcz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Choroba hemolityczna płodu i noworodka – profilaktyka, diagnostyka i leczenie. 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Perinatologia, Neonatologia i Ginekologia 2012; 5 (2): 85-88.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T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Choroba hemolityczna – rozpoznanie, poradnictwo i postępowanie. Ginekologia po Dyplomie,09.2011;23-28 </a:t>
            </a:r>
          </a:p>
          <a:p>
            <a:pPr lvl="0"/>
            <a:endParaRPr lang="pl-PL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0" y="6317947"/>
            <a:ext cx="7970633" cy="6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Łepecka – Klusek C. i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Istota konfliktu serologicznego i jego profilaktyka, Pielęgniarstwo XXI Wieku 2011; 1 (34): 59-62.</a:t>
            </a:r>
          </a:p>
          <a:p>
            <a:pPr lvl="0"/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Bugiera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M., 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Szymankiewcz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Choroba hemolityczna płodu i noworodka – profilaktyka, diagnostyka i leczenie. 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Perinatologia, Neonatologia i Ginekologia 2012; 5 (2): 85-88.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T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Choroba hemolityczna – rozpoznanie, poradnictwo i postępowanie. Ginekologia po Dyplomie,09.2011;23-28 </a:t>
            </a:r>
          </a:p>
          <a:p>
            <a:pPr lvl="0"/>
            <a:endParaRPr lang="pl-PL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4456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1353461" y="0"/>
            <a:ext cx="8934132" cy="1524000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483576" y="295892"/>
            <a:ext cx="7051675" cy="1288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pl-PL" sz="3200">
                <a:solidFill>
                  <a:schemeClr val="tx1">
                    <a:lumMod val="90000"/>
                    <a:lumOff val="10000"/>
                  </a:schemeClr>
                </a:solidFill>
              </a:rPr>
              <a:t>K</a:t>
            </a:r>
            <a:r>
              <a:rPr lang="pl-PL" altLang="pl-PL" sz="3200" kern="0">
                <a:solidFill>
                  <a:schemeClr val="tx1">
                    <a:lumMod val="90000"/>
                    <a:lumOff val="10000"/>
                  </a:schemeClr>
                </a:solidFill>
              </a:rPr>
              <a:t>iedy może dojść do immunizacji </a:t>
            </a:r>
            <a:br>
              <a:rPr lang="pl-PL" altLang="pl-PL" sz="3200" ker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pl-PL" altLang="pl-PL" sz="3200" kern="0">
                <a:solidFill>
                  <a:schemeClr val="tx1">
                    <a:lumMod val="90000"/>
                    <a:lumOff val="10000"/>
                  </a:schemeClr>
                </a:solidFill>
              </a:rPr>
              <a:t>(uczulenia) matki?</a:t>
            </a:r>
            <a:endParaRPr lang="pl-PL" altLang="pl-PL" sz="3200" kern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Symbol zastępczy tekstu 9">
            <a:extLst>
              <a:ext uri="{FF2B5EF4-FFF2-40B4-BE49-F238E27FC236}">
                <a16:creationId xmlns:a16="http://schemas.microsoft.com/office/drawing/2014/main" id="{4A714466-1AD1-4ED7-9F2D-3C85DABACE32}"/>
              </a:ext>
            </a:extLst>
          </p:cNvPr>
          <p:cNvSpPr txBox="1">
            <a:spLocks/>
          </p:cNvSpPr>
          <p:nvPr/>
        </p:nvSpPr>
        <p:spPr>
          <a:xfrm>
            <a:off x="356020" y="2094614"/>
            <a:ext cx="5523785" cy="35831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800" kern="0" dirty="0"/>
              <a:t>Jeśli do krwioobiegu matki dostanie się niewielka ilość krwi płodu (</a:t>
            </a:r>
            <a:r>
              <a:rPr lang="pl-PL" sz="1800" b="1" kern="0" dirty="0">
                <a:solidFill>
                  <a:schemeClr val="accent2"/>
                </a:solidFill>
              </a:rPr>
              <a:t>ok. 0,2 ml</a:t>
            </a:r>
            <a:r>
              <a:rPr lang="pl-PL" sz="1800" kern="0" dirty="0"/>
              <a:t>) różniąca się od jej grupy krwi (zawierająca obcy antygen), dochodzi do </a:t>
            </a:r>
            <a:r>
              <a:rPr lang="pl-PL" sz="1800" b="1" kern="0" dirty="0">
                <a:solidFill>
                  <a:schemeClr val="accent2"/>
                </a:solidFill>
              </a:rPr>
              <a:t>immunizacji.</a:t>
            </a:r>
          </a:p>
          <a:p>
            <a:pPr>
              <a:spcBef>
                <a:spcPts val="0"/>
              </a:spcBef>
            </a:pPr>
            <a:endParaRPr lang="pl-PL" sz="1800" kern="0" dirty="0"/>
          </a:p>
          <a:p>
            <a:pPr>
              <a:spcBef>
                <a:spcPts val="0"/>
              </a:spcBef>
            </a:pPr>
            <a:r>
              <a:rPr lang="pl-PL" sz="1800" kern="0" dirty="0"/>
              <a:t>W organizmie kobiety dochodzi wówczas do powstania odpowiedzi immunologicznej, a wytworzone </a:t>
            </a:r>
            <a:r>
              <a:rPr lang="pl-PL" sz="1800" b="1" kern="0" dirty="0">
                <a:solidFill>
                  <a:schemeClr val="accent2"/>
                </a:solidFill>
              </a:rPr>
              <a:t>przeciwciał klasy </a:t>
            </a:r>
            <a:r>
              <a:rPr lang="pl-PL" sz="1800" b="1" kern="0" dirty="0" err="1">
                <a:solidFill>
                  <a:schemeClr val="accent2"/>
                </a:solidFill>
              </a:rPr>
              <a:t>IgG</a:t>
            </a:r>
            <a:r>
              <a:rPr lang="pl-PL" sz="1800" b="1" kern="0" dirty="0">
                <a:solidFill>
                  <a:schemeClr val="accent2"/>
                </a:solidFill>
              </a:rPr>
              <a:t> </a:t>
            </a:r>
            <a:r>
              <a:rPr lang="pl-PL" sz="1800" kern="0" dirty="0"/>
              <a:t>, które mogą przenikać przez łożysko, wiązać się z  antygenami krwinek czerwonych płodu i wywoływać ich </a:t>
            </a:r>
            <a:r>
              <a:rPr lang="pl-PL" sz="1800" b="1" kern="0" dirty="0">
                <a:solidFill>
                  <a:schemeClr val="accent2"/>
                </a:solidFill>
              </a:rPr>
              <a:t>hemolizę.</a:t>
            </a:r>
          </a:p>
        </p:txBody>
      </p:sp>
      <p:sp>
        <p:nvSpPr>
          <p:cNvPr id="12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322341" y="6056486"/>
            <a:ext cx="7970633" cy="6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Łepecka – Klusek C. i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Istota konfliktu serologicznego i jego profilaktyka, Pielęgniarstwo XXI Wieku 2011; 1 (34): 59-62.</a:t>
            </a:r>
          </a:p>
          <a:p>
            <a:pPr lvl="0"/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Bugiera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M., 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Szymankiewcz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Choroba hemolityczna płodu i noworodka – profilaktyka, diagnostyka i leczenie. 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Perinatologia, Neonatologia i Ginekologia 2012; 5 (2): 85-88.</a:t>
            </a:r>
          </a:p>
          <a:p>
            <a:pPr lvl="0"/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T </a:t>
            </a:r>
            <a:r>
              <a:rPr lang="pl-PL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l-PL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al. Choroba hemolityczna – rozpoznanie, poradnictwo i postępowanie. Ginekologia po Dyplomie,09.2011;23-28 </a:t>
            </a:r>
          </a:p>
          <a:p>
            <a:pPr lvl="0"/>
            <a:endParaRPr lang="pl-PL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A65786-235B-4FD4-B3FC-905546AEF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70" y="4087562"/>
            <a:ext cx="1772074" cy="1764056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690714FB-A0EE-4FB0-BE66-CE7E81815E00}"/>
              </a:ext>
            </a:extLst>
          </p:cNvPr>
          <p:cNvGrpSpPr/>
          <p:nvPr/>
        </p:nvGrpSpPr>
        <p:grpSpPr>
          <a:xfrm>
            <a:off x="9154633" y="3976577"/>
            <a:ext cx="754912" cy="797442"/>
            <a:chOff x="9154633" y="3976577"/>
            <a:chExt cx="754912" cy="797442"/>
          </a:xfrm>
        </p:grpSpPr>
        <p:sp>
          <p:nvSpPr>
            <p:cNvPr id="5" name="Łza 4">
              <a:extLst>
                <a:ext uri="{FF2B5EF4-FFF2-40B4-BE49-F238E27FC236}">
                  <a16:creationId xmlns:a16="http://schemas.microsoft.com/office/drawing/2014/main" id="{F10183BA-0746-436F-84A4-D4CBA0EB72C5}"/>
                </a:ext>
              </a:extLst>
            </p:cNvPr>
            <p:cNvSpPr/>
            <p:nvPr/>
          </p:nvSpPr>
          <p:spPr bwMode="auto">
            <a:xfrm rot="18929049">
              <a:off x="9291483" y="4061720"/>
              <a:ext cx="484557" cy="484557"/>
            </a:xfrm>
            <a:prstGeom prst="teardrop">
              <a:avLst>
                <a:gd name="adj" fmla="val 131534"/>
              </a:avLst>
            </a:prstGeom>
            <a:solidFill>
              <a:schemeClr val="accent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Symbol zastępczy tekstu 9">
              <a:extLst>
                <a:ext uri="{FF2B5EF4-FFF2-40B4-BE49-F238E27FC236}">
                  <a16:creationId xmlns:a16="http://schemas.microsoft.com/office/drawing/2014/main" id="{7344511E-726E-4444-B2A5-8463DB800360}"/>
                </a:ext>
              </a:extLst>
            </p:cNvPr>
            <p:cNvSpPr txBox="1">
              <a:spLocks/>
            </p:cNvSpPr>
            <p:nvPr/>
          </p:nvSpPr>
          <p:spPr>
            <a:xfrm>
              <a:off x="9154633" y="3976577"/>
              <a:ext cx="754912" cy="79744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b="1" kern="0"/>
                <a:t>+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2DD70E9-83B3-405D-912D-EA2588FAC649}"/>
              </a:ext>
            </a:extLst>
          </p:cNvPr>
          <p:cNvGrpSpPr/>
          <p:nvPr/>
        </p:nvGrpSpPr>
        <p:grpSpPr>
          <a:xfrm>
            <a:off x="10749517" y="2753833"/>
            <a:ext cx="754912" cy="797442"/>
            <a:chOff x="10749517" y="2753833"/>
            <a:chExt cx="754912" cy="797442"/>
          </a:xfrm>
        </p:grpSpPr>
        <p:sp>
          <p:nvSpPr>
            <p:cNvPr id="6" name="Owal 5">
              <a:extLst>
                <a:ext uri="{FF2B5EF4-FFF2-40B4-BE49-F238E27FC236}">
                  <a16:creationId xmlns:a16="http://schemas.microsoft.com/office/drawing/2014/main" id="{FC48E1F8-1945-4C3E-801A-1C92B80718EE}"/>
                </a:ext>
              </a:extLst>
            </p:cNvPr>
            <p:cNvSpPr/>
            <p:nvPr/>
          </p:nvSpPr>
          <p:spPr bwMode="auto">
            <a:xfrm>
              <a:off x="10887740" y="2849526"/>
              <a:ext cx="457200" cy="457200"/>
            </a:xfrm>
            <a:prstGeom prst="ellipse">
              <a:avLst/>
            </a:prstGeom>
            <a:solidFill>
              <a:schemeClr val="accent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Symbol zastępczy tekstu 9">
              <a:extLst>
                <a:ext uri="{FF2B5EF4-FFF2-40B4-BE49-F238E27FC236}">
                  <a16:creationId xmlns:a16="http://schemas.microsoft.com/office/drawing/2014/main" id="{4967E5EC-0A1E-4211-AD8F-D9203D38EA91}"/>
                </a:ext>
              </a:extLst>
            </p:cNvPr>
            <p:cNvSpPr txBox="1">
              <a:spLocks/>
            </p:cNvSpPr>
            <p:nvPr/>
          </p:nvSpPr>
          <p:spPr>
            <a:xfrm>
              <a:off x="10749517" y="2753833"/>
              <a:ext cx="754912" cy="79744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b="1" kern="0"/>
                <a:t>-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2ADFEC57-2F17-43E6-9CD5-55C6891041CA}"/>
              </a:ext>
            </a:extLst>
          </p:cNvPr>
          <p:cNvGrpSpPr/>
          <p:nvPr/>
        </p:nvGrpSpPr>
        <p:grpSpPr>
          <a:xfrm>
            <a:off x="9377917" y="1520457"/>
            <a:ext cx="754912" cy="797442"/>
            <a:chOff x="10749517" y="2753833"/>
            <a:chExt cx="754912" cy="797442"/>
          </a:xfrm>
        </p:grpSpPr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1D14DFB9-8C6E-4CF3-959A-7F3E9F353DAD}"/>
                </a:ext>
              </a:extLst>
            </p:cNvPr>
            <p:cNvSpPr/>
            <p:nvPr/>
          </p:nvSpPr>
          <p:spPr bwMode="auto">
            <a:xfrm>
              <a:off x="10887740" y="2849526"/>
              <a:ext cx="457200" cy="457200"/>
            </a:xfrm>
            <a:prstGeom prst="ellipse">
              <a:avLst/>
            </a:prstGeom>
            <a:solidFill>
              <a:schemeClr val="accent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Symbol zastępczy tekstu 9">
              <a:extLst>
                <a:ext uri="{FF2B5EF4-FFF2-40B4-BE49-F238E27FC236}">
                  <a16:creationId xmlns:a16="http://schemas.microsoft.com/office/drawing/2014/main" id="{04CDC744-5D40-4578-8F1F-2EBD6601D749}"/>
                </a:ext>
              </a:extLst>
            </p:cNvPr>
            <p:cNvSpPr txBox="1">
              <a:spLocks/>
            </p:cNvSpPr>
            <p:nvPr/>
          </p:nvSpPr>
          <p:spPr>
            <a:xfrm>
              <a:off x="10749517" y="2753833"/>
              <a:ext cx="754912" cy="79744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b="1" kern="0"/>
                <a:t>-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F8517E67-5F85-4F69-9F8C-BAA9AF9FDB44}"/>
              </a:ext>
            </a:extLst>
          </p:cNvPr>
          <p:cNvGrpSpPr/>
          <p:nvPr/>
        </p:nvGrpSpPr>
        <p:grpSpPr>
          <a:xfrm>
            <a:off x="10600661" y="1041991"/>
            <a:ext cx="754912" cy="797442"/>
            <a:chOff x="10749517" y="2753833"/>
            <a:chExt cx="754912" cy="797442"/>
          </a:xfrm>
        </p:grpSpPr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1FE91F1E-4602-4243-99DB-AE3FFABB8BB4}"/>
                </a:ext>
              </a:extLst>
            </p:cNvPr>
            <p:cNvSpPr/>
            <p:nvPr/>
          </p:nvSpPr>
          <p:spPr bwMode="auto">
            <a:xfrm>
              <a:off x="10887740" y="2849526"/>
              <a:ext cx="457200" cy="457200"/>
            </a:xfrm>
            <a:prstGeom prst="ellipse">
              <a:avLst/>
            </a:prstGeom>
            <a:solidFill>
              <a:schemeClr val="accent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Symbol zastępczy tekstu 9">
              <a:extLst>
                <a:ext uri="{FF2B5EF4-FFF2-40B4-BE49-F238E27FC236}">
                  <a16:creationId xmlns:a16="http://schemas.microsoft.com/office/drawing/2014/main" id="{CE153F4D-CEE2-4E86-8E99-2CB35A1461D0}"/>
                </a:ext>
              </a:extLst>
            </p:cNvPr>
            <p:cNvSpPr txBox="1">
              <a:spLocks/>
            </p:cNvSpPr>
            <p:nvPr/>
          </p:nvSpPr>
          <p:spPr>
            <a:xfrm>
              <a:off x="10749517" y="2753833"/>
              <a:ext cx="754912" cy="79744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b="1" kern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22544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3">
            <a:extLst>
              <a:ext uri="{FF2B5EF4-FFF2-40B4-BE49-F238E27FC236}">
                <a16:creationId xmlns:a16="http://schemas.microsoft.com/office/drawing/2014/main" id="{DD27AA6D-4C10-447C-AC97-57D655608292}"/>
              </a:ext>
            </a:extLst>
          </p:cNvPr>
          <p:cNvSpPr/>
          <p:nvPr/>
        </p:nvSpPr>
        <p:spPr bwMode="auto">
          <a:xfrm>
            <a:off x="-1353461" y="0"/>
            <a:ext cx="8934132" cy="1524000"/>
          </a:xfrm>
          <a:custGeom>
            <a:avLst/>
            <a:gdLst>
              <a:gd name="connsiteX0" fmla="*/ 0 w 5900928"/>
              <a:gd name="connsiteY0" fmla="*/ 0 h 1048512"/>
              <a:gd name="connsiteX1" fmla="*/ 5900928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5900928"/>
              <a:gd name="connsiteY0" fmla="*/ 0 h 1048512"/>
              <a:gd name="connsiteX1" fmla="*/ 5620512 w 5900928"/>
              <a:gd name="connsiteY1" fmla="*/ 0 h 1048512"/>
              <a:gd name="connsiteX2" fmla="*/ 5900928 w 5900928"/>
              <a:gd name="connsiteY2" fmla="*/ 1048512 h 1048512"/>
              <a:gd name="connsiteX3" fmla="*/ 0 w 5900928"/>
              <a:gd name="connsiteY3" fmla="*/ 1048512 h 1048512"/>
              <a:gd name="connsiteX4" fmla="*/ 0 w 5900928"/>
              <a:gd name="connsiteY4" fmla="*/ 0 h 1048512"/>
              <a:gd name="connsiteX0" fmla="*/ 0 w 6205728"/>
              <a:gd name="connsiteY0" fmla="*/ 0 h 1060704"/>
              <a:gd name="connsiteX1" fmla="*/ 5925312 w 6205728"/>
              <a:gd name="connsiteY1" fmla="*/ 12192 h 1060704"/>
              <a:gd name="connsiteX2" fmla="*/ 6205728 w 6205728"/>
              <a:gd name="connsiteY2" fmla="*/ 1060704 h 1060704"/>
              <a:gd name="connsiteX3" fmla="*/ 304800 w 6205728"/>
              <a:gd name="connsiteY3" fmla="*/ 1060704 h 1060704"/>
              <a:gd name="connsiteX4" fmla="*/ 0 w 6205728"/>
              <a:gd name="connsiteY4" fmla="*/ 0 h 1060704"/>
              <a:gd name="connsiteX0" fmla="*/ 0 w 6291072"/>
              <a:gd name="connsiteY0" fmla="*/ 0 h 1316736"/>
              <a:gd name="connsiteX1" fmla="*/ 6010656 w 6291072"/>
              <a:gd name="connsiteY1" fmla="*/ 268224 h 1316736"/>
              <a:gd name="connsiteX2" fmla="*/ 6291072 w 6291072"/>
              <a:gd name="connsiteY2" fmla="*/ 1316736 h 1316736"/>
              <a:gd name="connsiteX3" fmla="*/ 390144 w 6291072"/>
              <a:gd name="connsiteY3" fmla="*/ 1316736 h 1316736"/>
              <a:gd name="connsiteX4" fmla="*/ 0 w 6291072"/>
              <a:gd name="connsiteY4" fmla="*/ 0 h 1316736"/>
              <a:gd name="connsiteX0" fmla="*/ 0 w 6327648"/>
              <a:gd name="connsiteY0" fmla="*/ 0 h 1402080"/>
              <a:gd name="connsiteX1" fmla="*/ 6010656 w 6327648"/>
              <a:gd name="connsiteY1" fmla="*/ 268224 h 1402080"/>
              <a:gd name="connsiteX2" fmla="*/ 6327648 w 6327648"/>
              <a:gd name="connsiteY2" fmla="*/ 1402080 h 1402080"/>
              <a:gd name="connsiteX3" fmla="*/ 390144 w 6327648"/>
              <a:gd name="connsiteY3" fmla="*/ 1316736 h 1402080"/>
              <a:gd name="connsiteX4" fmla="*/ 0 w 6327648"/>
              <a:gd name="connsiteY4" fmla="*/ 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7648" h="1402080">
                <a:moveTo>
                  <a:pt x="0" y="0"/>
                </a:moveTo>
                <a:lnTo>
                  <a:pt x="6010656" y="268224"/>
                </a:lnTo>
                <a:lnTo>
                  <a:pt x="6327648" y="1402080"/>
                </a:lnTo>
                <a:lnTo>
                  <a:pt x="390144" y="1316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074" name="TextBox 4"/>
          <p:cNvSpPr txBox="1">
            <a:spLocks noChangeArrowheads="1"/>
          </p:cNvSpPr>
          <p:nvPr/>
        </p:nvSpPr>
        <p:spPr bwMode="auto">
          <a:xfrm rot="-5400000">
            <a:off x="11578109" y="5703142"/>
            <a:ext cx="18716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CSLBPL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-01</a:t>
            </a:r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/0</a:t>
            </a:r>
            <a:r>
              <a:rPr kumimoji="0" lang="pl-PL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6</a:t>
            </a:r>
            <a:fld id="{9D94B785-1D32-4118-A12A-195009B05785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fld id="{12FC81BC-A046-48F8-8B0B-1FA5E6DE9B12}" type="slidenum">
              <a:rPr kumimoji="0" lang="pl-PL" altLang="pl-PL" sz="7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altLang="pl-PL" sz="7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/>
              </a:rPr>
              <a:t>/2018</a:t>
            </a:r>
          </a:p>
        </p:txBody>
      </p:sp>
      <p:sp>
        <p:nvSpPr>
          <p:cNvPr id="3076" name="Subtitle 3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Tx/>
              <a:buNone/>
            </a:pPr>
            <a:br>
              <a:rPr lang="pl-PL" altLang="en-US" dirty="0"/>
            </a:br>
            <a:endParaRPr lang="en-US" altLang="pl-PL" dirty="0"/>
          </a:p>
        </p:txBody>
      </p:sp>
      <p:sp>
        <p:nvSpPr>
          <p:cNvPr id="8" name="Symbol zastępczy tekstu 9">
            <a:extLst>
              <a:ext uri="{FF2B5EF4-FFF2-40B4-BE49-F238E27FC236}">
                <a16:creationId xmlns:a16="http://schemas.microsoft.com/office/drawing/2014/main" id="{509E7536-5D25-46D5-AA2D-BFAC546EBA3A}"/>
              </a:ext>
            </a:extLst>
          </p:cNvPr>
          <p:cNvSpPr txBox="1">
            <a:spLocks/>
          </p:cNvSpPr>
          <p:nvPr/>
        </p:nvSpPr>
        <p:spPr>
          <a:xfrm>
            <a:off x="483576" y="295892"/>
            <a:ext cx="7051675" cy="1288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pl-PL" altLang="pl-PL" sz="3200">
                <a:solidFill>
                  <a:schemeClr val="tx1">
                    <a:lumMod val="90000"/>
                    <a:lumOff val="10000"/>
                  </a:schemeClr>
                </a:solidFill>
              </a:rPr>
              <a:t>K</a:t>
            </a:r>
            <a:r>
              <a:rPr lang="pl-PL" altLang="pl-PL" sz="3200" kern="0">
                <a:solidFill>
                  <a:schemeClr val="tx1">
                    <a:lumMod val="90000"/>
                    <a:lumOff val="10000"/>
                  </a:schemeClr>
                </a:solidFill>
              </a:rPr>
              <a:t>iedy może dojść do immunizacji </a:t>
            </a:r>
            <a:br>
              <a:rPr lang="pl-PL" altLang="pl-PL" sz="3200" kern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pl-PL" altLang="pl-PL" sz="3200" kern="0">
                <a:solidFill>
                  <a:schemeClr val="tx1">
                    <a:lumMod val="90000"/>
                    <a:lumOff val="10000"/>
                  </a:schemeClr>
                </a:solidFill>
              </a:rPr>
              <a:t>(uczulenia) matki?</a:t>
            </a:r>
            <a:endParaRPr lang="pl-PL" altLang="pl-PL" sz="3200" kern="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Podtytuł 8">
            <a:extLst>
              <a:ext uri="{FF2B5EF4-FFF2-40B4-BE49-F238E27FC236}">
                <a16:creationId xmlns:a16="http://schemas.microsoft.com/office/drawing/2014/main" id="{FBDEF7F4-D2AA-4665-A187-BFB3D88F3F77}"/>
              </a:ext>
            </a:extLst>
          </p:cNvPr>
          <p:cNvSpPr txBox="1">
            <a:spLocks/>
          </p:cNvSpPr>
          <p:nvPr/>
        </p:nvSpPr>
        <p:spPr>
          <a:xfrm>
            <a:off x="322341" y="6056486"/>
            <a:ext cx="7970633" cy="663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sz="1800" b="0">
                <a:solidFill>
                  <a:schemeClr val="accent5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Łepecka – Klusek C. i wsp. Istota konfliktu serologicznego i jego profilaktyka, Pielęgniarstwo XXI Wieku 2011; 1 (34): 59-62.</a:t>
            </a:r>
          </a:p>
          <a:p>
            <a:pPr lvl="0"/>
            <a: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Bugiera M.,  Szymankiewcz M. Choroba hemolityczna płodu i noworodka – profilaktyka, diagnostyka i leczenie. </a:t>
            </a:r>
          </a:p>
          <a:p>
            <a:pPr lvl="0"/>
            <a: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Perinatologia, Neonatologia i Ginekologia 2012; 5 (2): 85-88.</a:t>
            </a:r>
          </a:p>
          <a:p>
            <a:pPr lvl="0"/>
            <a:r>
              <a:rPr lang="pl-PL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 T at al. Choroba hemolityczna – rozpoznanie, poradnictwo i postępowanie. Ginekologia po Dyplomie,09.2011;23-28 </a:t>
            </a:r>
          </a:p>
          <a:p>
            <a:pPr lvl="0"/>
            <a:endParaRPr lang="pl-PL" sz="7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5A65786-235B-4FD4-B3FC-905546AEF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70" y="4087562"/>
            <a:ext cx="1772074" cy="1764056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690714FB-A0EE-4FB0-BE66-CE7E81815E00}"/>
              </a:ext>
            </a:extLst>
          </p:cNvPr>
          <p:cNvGrpSpPr/>
          <p:nvPr/>
        </p:nvGrpSpPr>
        <p:grpSpPr>
          <a:xfrm>
            <a:off x="9154633" y="3976577"/>
            <a:ext cx="754912" cy="797442"/>
            <a:chOff x="9154633" y="3976577"/>
            <a:chExt cx="754912" cy="797442"/>
          </a:xfrm>
        </p:grpSpPr>
        <p:sp>
          <p:nvSpPr>
            <p:cNvPr id="5" name="Łza 4">
              <a:extLst>
                <a:ext uri="{FF2B5EF4-FFF2-40B4-BE49-F238E27FC236}">
                  <a16:creationId xmlns:a16="http://schemas.microsoft.com/office/drawing/2014/main" id="{F10183BA-0746-436F-84A4-D4CBA0EB72C5}"/>
                </a:ext>
              </a:extLst>
            </p:cNvPr>
            <p:cNvSpPr/>
            <p:nvPr/>
          </p:nvSpPr>
          <p:spPr bwMode="auto">
            <a:xfrm rot="18929049">
              <a:off x="9291483" y="4061720"/>
              <a:ext cx="484557" cy="484557"/>
            </a:xfrm>
            <a:prstGeom prst="teardrop">
              <a:avLst>
                <a:gd name="adj" fmla="val 131534"/>
              </a:avLst>
            </a:prstGeom>
            <a:solidFill>
              <a:schemeClr val="accent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Symbol zastępczy tekstu 9">
              <a:extLst>
                <a:ext uri="{FF2B5EF4-FFF2-40B4-BE49-F238E27FC236}">
                  <a16:creationId xmlns:a16="http://schemas.microsoft.com/office/drawing/2014/main" id="{7344511E-726E-4444-B2A5-8463DB800360}"/>
                </a:ext>
              </a:extLst>
            </p:cNvPr>
            <p:cNvSpPr txBox="1">
              <a:spLocks/>
            </p:cNvSpPr>
            <p:nvPr/>
          </p:nvSpPr>
          <p:spPr>
            <a:xfrm>
              <a:off x="9154633" y="3976577"/>
              <a:ext cx="754912" cy="79744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b="1" kern="0"/>
                <a:t>+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52DD70E9-83B3-405D-912D-EA2588FAC649}"/>
              </a:ext>
            </a:extLst>
          </p:cNvPr>
          <p:cNvGrpSpPr/>
          <p:nvPr/>
        </p:nvGrpSpPr>
        <p:grpSpPr>
          <a:xfrm>
            <a:off x="10749517" y="2753833"/>
            <a:ext cx="754912" cy="797442"/>
            <a:chOff x="10749517" y="2753833"/>
            <a:chExt cx="754912" cy="797442"/>
          </a:xfrm>
        </p:grpSpPr>
        <p:sp>
          <p:nvSpPr>
            <p:cNvPr id="6" name="Owal 5">
              <a:extLst>
                <a:ext uri="{FF2B5EF4-FFF2-40B4-BE49-F238E27FC236}">
                  <a16:creationId xmlns:a16="http://schemas.microsoft.com/office/drawing/2014/main" id="{FC48E1F8-1945-4C3E-801A-1C92B80718EE}"/>
                </a:ext>
              </a:extLst>
            </p:cNvPr>
            <p:cNvSpPr/>
            <p:nvPr/>
          </p:nvSpPr>
          <p:spPr bwMode="auto">
            <a:xfrm>
              <a:off x="10887740" y="2849526"/>
              <a:ext cx="457200" cy="457200"/>
            </a:xfrm>
            <a:prstGeom prst="ellipse">
              <a:avLst/>
            </a:prstGeom>
            <a:solidFill>
              <a:schemeClr val="accent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Symbol zastępczy tekstu 9">
              <a:extLst>
                <a:ext uri="{FF2B5EF4-FFF2-40B4-BE49-F238E27FC236}">
                  <a16:creationId xmlns:a16="http://schemas.microsoft.com/office/drawing/2014/main" id="{4967E5EC-0A1E-4211-AD8F-D9203D38EA91}"/>
                </a:ext>
              </a:extLst>
            </p:cNvPr>
            <p:cNvSpPr txBox="1">
              <a:spLocks/>
            </p:cNvSpPr>
            <p:nvPr/>
          </p:nvSpPr>
          <p:spPr>
            <a:xfrm>
              <a:off x="10749517" y="2753833"/>
              <a:ext cx="754912" cy="79744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b="1" kern="0"/>
                <a:t>-</a:t>
              </a: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2ADFEC57-2F17-43E6-9CD5-55C6891041CA}"/>
              </a:ext>
            </a:extLst>
          </p:cNvPr>
          <p:cNvGrpSpPr/>
          <p:nvPr/>
        </p:nvGrpSpPr>
        <p:grpSpPr>
          <a:xfrm>
            <a:off x="9377917" y="1520457"/>
            <a:ext cx="754912" cy="797442"/>
            <a:chOff x="10749517" y="2753833"/>
            <a:chExt cx="754912" cy="797442"/>
          </a:xfrm>
        </p:grpSpPr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1D14DFB9-8C6E-4CF3-959A-7F3E9F353DAD}"/>
                </a:ext>
              </a:extLst>
            </p:cNvPr>
            <p:cNvSpPr/>
            <p:nvPr/>
          </p:nvSpPr>
          <p:spPr bwMode="auto">
            <a:xfrm>
              <a:off x="10887740" y="2849526"/>
              <a:ext cx="457200" cy="457200"/>
            </a:xfrm>
            <a:prstGeom prst="ellipse">
              <a:avLst/>
            </a:prstGeom>
            <a:solidFill>
              <a:schemeClr val="accent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Symbol zastępczy tekstu 9">
              <a:extLst>
                <a:ext uri="{FF2B5EF4-FFF2-40B4-BE49-F238E27FC236}">
                  <a16:creationId xmlns:a16="http://schemas.microsoft.com/office/drawing/2014/main" id="{04CDC744-5D40-4578-8F1F-2EBD6601D749}"/>
                </a:ext>
              </a:extLst>
            </p:cNvPr>
            <p:cNvSpPr txBox="1">
              <a:spLocks/>
            </p:cNvSpPr>
            <p:nvPr/>
          </p:nvSpPr>
          <p:spPr>
            <a:xfrm>
              <a:off x="10749517" y="2753833"/>
              <a:ext cx="754912" cy="79744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b="1" kern="0"/>
                <a:t>-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F8517E67-5F85-4F69-9F8C-BAA9AF9FDB44}"/>
              </a:ext>
            </a:extLst>
          </p:cNvPr>
          <p:cNvGrpSpPr/>
          <p:nvPr/>
        </p:nvGrpSpPr>
        <p:grpSpPr>
          <a:xfrm>
            <a:off x="10600661" y="1041991"/>
            <a:ext cx="754912" cy="797442"/>
            <a:chOff x="10749517" y="2753833"/>
            <a:chExt cx="754912" cy="797442"/>
          </a:xfrm>
        </p:grpSpPr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1FE91F1E-4602-4243-99DB-AE3FFABB8BB4}"/>
                </a:ext>
              </a:extLst>
            </p:cNvPr>
            <p:cNvSpPr/>
            <p:nvPr/>
          </p:nvSpPr>
          <p:spPr bwMode="auto">
            <a:xfrm>
              <a:off x="10887740" y="2849526"/>
              <a:ext cx="457200" cy="457200"/>
            </a:xfrm>
            <a:prstGeom prst="ellipse">
              <a:avLst/>
            </a:prstGeom>
            <a:solidFill>
              <a:schemeClr val="accent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Symbol zastępczy tekstu 9">
              <a:extLst>
                <a:ext uri="{FF2B5EF4-FFF2-40B4-BE49-F238E27FC236}">
                  <a16:creationId xmlns:a16="http://schemas.microsoft.com/office/drawing/2014/main" id="{CE153F4D-CEE2-4E86-8E99-2CB35A1461D0}"/>
                </a:ext>
              </a:extLst>
            </p:cNvPr>
            <p:cNvSpPr txBox="1">
              <a:spLocks/>
            </p:cNvSpPr>
            <p:nvPr/>
          </p:nvSpPr>
          <p:spPr>
            <a:xfrm>
              <a:off x="10749517" y="2753833"/>
              <a:ext cx="754912" cy="79744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32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1pPr>
              <a:lvl2pPr marL="4572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8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2pPr>
              <a:lvl3pPr marL="9144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4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3pPr>
              <a:lvl4pPr marL="13716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4pPr>
              <a:lvl5pPr marL="182880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Tx/>
                <a:buNone/>
                <a:defRPr sz="200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pl-PL" b="1" kern="0"/>
                <a:t>-</a:t>
              </a:r>
            </a:p>
          </p:txBody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ABC41EDB-C4E0-40EA-8319-06AF068025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2" y="1755259"/>
            <a:ext cx="4978032" cy="3322061"/>
          </a:xfrm>
          <a:prstGeom prst="rect">
            <a:avLst/>
          </a:prstGeom>
        </p:spPr>
      </p:pic>
      <p:sp>
        <p:nvSpPr>
          <p:cNvPr id="28" name="Symbol zastępczy tekstu 9">
            <a:extLst>
              <a:ext uri="{FF2B5EF4-FFF2-40B4-BE49-F238E27FC236}">
                <a16:creationId xmlns:a16="http://schemas.microsoft.com/office/drawing/2014/main" id="{E8BD0A8A-EBD4-42DB-8F8D-AACDB92D6F58}"/>
              </a:ext>
            </a:extLst>
          </p:cNvPr>
          <p:cNvSpPr txBox="1">
            <a:spLocks/>
          </p:cNvSpPr>
          <p:nvPr/>
        </p:nvSpPr>
        <p:spPr>
          <a:xfrm>
            <a:off x="303267" y="5152291"/>
            <a:ext cx="6387679" cy="67435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l-PL" sz="1800" kern="0" dirty="0"/>
              <a:t>Immunizacja kobiety ciężarnej antygenami czerwonokrwinkowymi płodu prowadzi do wytworzenia pamięci immunologicznej w </a:t>
            </a:r>
            <a:r>
              <a:rPr lang="pl-PL" sz="1800" kern="0" dirty="0" err="1"/>
              <a:t>organiźmie</a:t>
            </a:r>
            <a:r>
              <a:rPr lang="pl-PL" sz="1800" kern="0" dirty="0"/>
              <a:t> kobiety</a:t>
            </a:r>
          </a:p>
        </p:txBody>
      </p:sp>
    </p:spTree>
    <p:extLst>
      <p:ext uri="{BB962C8B-B14F-4D97-AF65-F5344CB8AC3E}">
        <p14:creationId xmlns:p14="http://schemas.microsoft.com/office/powerpoint/2010/main" val="189297003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niestandardowy">
  <a:themeElements>
    <a:clrScheme name="MamaRhMinus">
      <a:dk1>
        <a:srgbClr val="000000"/>
      </a:dk1>
      <a:lt1>
        <a:srgbClr val="FFFFFF"/>
      </a:lt1>
      <a:dk2>
        <a:srgbClr val="F2ECE5"/>
      </a:dk2>
      <a:lt2>
        <a:srgbClr val="F1EFEA"/>
      </a:lt2>
      <a:accent1>
        <a:srgbClr val="FAC8C8"/>
      </a:accent1>
      <a:accent2>
        <a:srgbClr val="F0475C"/>
      </a:accent2>
      <a:accent3>
        <a:srgbClr val="568296"/>
      </a:accent3>
      <a:accent4>
        <a:srgbClr val="DDEBF1"/>
      </a:accent4>
      <a:accent5>
        <a:srgbClr val="7F7F7F"/>
      </a:accent5>
      <a:accent6>
        <a:srgbClr val="3F3F3F"/>
      </a:accent6>
      <a:hlink>
        <a:srgbClr val="568296"/>
      </a:hlink>
      <a:folHlink>
        <a:srgbClr val="7F7F7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1CFCF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77EF79B617342815881EE7264FDEA" ma:contentTypeVersion="11" ma:contentTypeDescription="Create a new document." ma:contentTypeScope="" ma:versionID="2bb6044c172ac5dccaaa96e5da80ef4b">
  <xsd:schema xmlns:xsd="http://www.w3.org/2001/XMLSchema" xmlns:xs="http://www.w3.org/2001/XMLSchema" xmlns:p="http://schemas.microsoft.com/office/2006/metadata/properties" xmlns:ns3="02301f0a-362c-4ea3-8f5b-d78f72c90204" targetNamespace="http://schemas.microsoft.com/office/2006/metadata/properties" ma:root="true" ma:fieldsID="61e3dac20c849fb7056865085567b046" ns3:_="">
    <xsd:import namespace="02301f0a-362c-4ea3-8f5b-d78f72c902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01f0a-362c-4ea3-8f5b-d78f72c902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825DAA-02D4-4CEA-97B7-2EE508F47C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1D7CD5-D72F-4C59-A957-BA02DD5983EB}">
  <ds:schemaRefs>
    <ds:schemaRef ds:uri="http://schemas.microsoft.com/office/2006/documentManagement/types"/>
    <ds:schemaRef ds:uri="http://purl.org/dc/elements/1.1/"/>
    <ds:schemaRef ds:uri="02301f0a-362c-4ea3-8f5b-d78f72c90204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46FE7F-58C6-4D55-9BAE-29184CE9D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01f0a-362c-4ea3-8f5b-d78f72c902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2112</Words>
  <Application>Microsoft Office PowerPoint</Application>
  <PresentationFormat>Panoramiczny</PresentationFormat>
  <Paragraphs>262</Paragraphs>
  <Slides>22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Georgia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Lach, Sylwia PL/WAW</dc:creator>
  <cp:lastModifiedBy>Krzysztofowicz-Naumnik, Barbara PL/WAW</cp:lastModifiedBy>
  <cp:revision>157</cp:revision>
  <dcterms:created xsi:type="dcterms:W3CDTF">2019-06-19T10:59:27Z</dcterms:created>
  <dcterms:modified xsi:type="dcterms:W3CDTF">2023-01-17T15:48:08Z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0x0101003C077EF79B617342815881EE7264FDEA</vt:lpwstr>
  </property>
</Properties>
</file>